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6" r:id="rId2"/>
  </p:sldMasterIdLst>
  <p:notesMasterIdLst>
    <p:notesMasterId r:id="rId55"/>
  </p:notesMasterIdLst>
  <p:handoutMasterIdLst>
    <p:handoutMasterId r:id="rId56"/>
  </p:handoutMasterIdLst>
  <p:sldIdLst>
    <p:sldId id="311" r:id="rId3"/>
    <p:sldId id="305" r:id="rId4"/>
    <p:sldId id="278" r:id="rId5"/>
    <p:sldId id="316" r:id="rId6"/>
    <p:sldId id="439" r:id="rId7"/>
    <p:sldId id="317" r:id="rId8"/>
    <p:sldId id="319" r:id="rId9"/>
    <p:sldId id="345" r:id="rId10"/>
    <p:sldId id="346" r:id="rId11"/>
    <p:sldId id="445" r:id="rId12"/>
    <p:sldId id="488" r:id="rId13"/>
    <p:sldId id="375" r:id="rId14"/>
    <p:sldId id="376" r:id="rId15"/>
    <p:sldId id="377" r:id="rId16"/>
    <p:sldId id="338" r:id="rId17"/>
    <p:sldId id="339" r:id="rId18"/>
    <p:sldId id="399" r:id="rId19"/>
    <p:sldId id="383" r:id="rId20"/>
    <p:sldId id="304" r:id="rId21"/>
    <p:sldId id="387" r:id="rId22"/>
    <p:sldId id="369" r:id="rId23"/>
    <p:sldId id="492" r:id="rId24"/>
    <p:sldId id="493" r:id="rId25"/>
    <p:sldId id="409" r:id="rId26"/>
    <p:sldId id="490" r:id="rId27"/>
    <p:sldId id="491" r:id="rId28"/>
    <p:sldId id="411" r:id="rId29"/>
    <p:sldId id="413" r:id="rId30"/>
    <p:sldId id="323" r:id="rId31"/>
    <p:sldId id="401" r:id="rId32"/>
    <p:sldId id="415" r:id="rId33"/>
    <p:sldId id="418" r:id="rId34"/>
    <p:sldId id="489" r:id="rId35"/>
    <p:sldId id="281" r:id="rId36"/>
    <p:sldId id="397" r:id="rId37"/>
    <p:sldId id="398" r:id="rId38"/>
    <p:sldId id="318" r:id="rId39"/>
    <p:sldId id="264" r:id="rId40"/>
    <p:sldId id="279" r:id="rId41"/>
    <p:sldId id="321" r:id="rId42"/>
    <p:sldId id="386" r:id="rId43"/>
    <p:sldId id="381" r:id="rId44"/>
    <p:sldId id="426" r:id="rId45"/>
    <p:sldId id="271" r:id="rId46"/>
    <p:sldId id="429" r:id="rId47"/>
    <p:sldId id="433" r:id="rId48"/>
    <p:sldId id="273" r:id="rId49"/>
    <p:sldId id="487" r:id="rId50"/>
    <p:sldId id="403" r:id="rId51"/>
    <p:sldId id="423" r:id="rId52"/>
    <p:sldId id="309" r:id="rId53"/>
    <p:sldId id="27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66"/>
    <a:srgbClr val="E6791B"/>
    <a:srgbClr val="F9E0CB"/>
    <a:srgbClr val="FF9900"/>
    <a:srgbClr val="99CCFF"/>
    <a:srgbClr val="66CCFF"/>
    <a:srgbClr val="CCFFCC"/>
    <a:srgbClr val="CCFFFF"/>
    <a:srgbClr val="D6D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1" autoAdjust="0"/>
    <p:restoredTop sz="86030" autoAdjust="0"/>
  </p:normalViewPr>
  <p:slideViewPr>
    <p:cSldViewPr snapToGrid="0">
      <p:cViewPr varScale="1">
        <p:scale>
          <a:sx n="79" d="100"/>
          <a:sy n="79" d="100"/>
        </p:scale>
        <p:origin x="84" y="450"/>
      </p:cViewPr>
      <p:guideLst>
        <p:guide pos="3840"/>
        <p:guide orient="horz" pos="2160"/>
      </p:guideLst>
    </p:cSldViewPr>
  </p:slideViewPr>
  <p:outlineViewPr>
    <p:cViewPr>
      <p:scale>
        <a:sx n="33" d="100"/>
        <a:sy n="33" d="100"/>
      </p:scale>
      <p:origin x="0" y="-336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94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6BA34-E204-43DB-AABF-1D10D18F156A}" type="datetimeFigureOut">
              <a:rPr lang="zh-CN" altLang="en-US" smtClean="0"/>
              <a:t>2020-12-15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D3EF7-3966-4D12-B390-AA8524120007}"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A69-03F9-4965-B41E-F47311BBE646}" type="datetimeFigureOut">
              <a:rPr lang="zh-CN" altLang="en-US" smtClean="0"/>
              <a:t>2020-12-15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6164-ED49-4DE2-B8C2-8E3021B61F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这个可以放在研发最后一</a:t>
            </a:r>
            <a:r>
              <a:rPr lang="en-US" altLang="zh-CN" dirty="0"/>
              <a:t>part</a:t>
            </a:r>
            <a:r>
              <a:rPr lang="zh-CN" altLang="en-US" dirty="0"/>
              <a:t>， </a:t>
            </a:r>
            <a:r>
              <a:rPr lang="zh-CN" altLang="en-US" dirty="0">
                <a:sym typeface="+mn-ea"/>
              </a:rPr>
              <a:t>服务项目</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放在研发最后一</a:t>
            </a:r>
            <a:r>
              <a:rPr lang="en-US" altLang="zh-CN">
                <a:sym typeface="+mn-ea"/>
              </a:rPr>
              <a:t>part, </a:t>
            </a:r>
            <a:r>
              <a:rPr lang="zh-CN" altLang="en-US">
                <a:sym typeface="+mn-ea"/>
              </a:rPr>
              <a:t>主题：服务项目</a:t>
            </a:r>
            <a:endParaRPr lang="en-US" altLang="zh-CN"/>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放到业务部的第三</a:t>
            </a:r>
            <a:r>
              <a:rPr lang="en-US" altLang="zh-CN"/>
              <a:t>part</a:t>
            </a:r>
            <a:r>
              <a:rPr lang="zh-CN" altLang="en-US"/>
              <a:t>， 主题：</a:t>
            </a:r>
            <a:r>
              <a:rPr lang="en-US" altLang="zh-CN"/>
              <a:t>6COM</a:t>
            </a:r>
            <a:r>
              <a:rPr lang="zh-CN" altLang="en-US"/>
              <a:t>服务项目</a:t>
            </a:r>
          </a:p>
        </p:txBody>
      </p:sp>
      <p:sp>
        <p:nvSpPr>
          <p:cNvPr id="4" name="灯片编号占位符 3"/>
          <p:cNvSpPr>
            <a:spLocks noGrp="1"/>
          </p:cNvSpPr>
          <p:nvPr>
            <p:ph type="sldNum" sz="quarter" idx="10"/>
          </p:nvPr>
        </p:nvSpPr>
        <p:spPr/>
        <p:txBody>
          <a:bodyPr/>
          <a:lstStyle/>
          <a:p>
            <a:fld id="{EAAC080E-363E-4B8D-BFA0-4E62E6D2C55B}" type="slidenum">
              <a:rPr lang="zh-CN" altLang="en-US" smtClean="0"/>
              <a:t>15</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sym typeface="+mn-ea"/>
              </a:rPr>
              <a:t>放到研发部最后一</a:t>
            </a:r>
            <a:r>
              <a:rPr lang="en-US" altLang="zh-CN">
                <a:sym typeface="+mn-ea"/>
              </a:rPr>
              <a:t>part</a:t>
            </a:r>
            <a:r>
              <a:rPr lang="zh-CN" altLang="en-US">
                <a:sym typeface="+mn-ea"/>
              </a:rPr>
              <a:t>， 主题：</a:t>
            </a:r>
            <a:r>
              <a:rPr lang="en-US" altLang="zh-CN">
                <a:sym typeface="+mn-ea"/>
              </a:rPr>
              <a:t>6COM</a:t>
            </a:r>
            <a:r>
              <a:rPr lang="zh-CN" altLang="en-US">
                <a:sym typeface="+mn-ea"/>
              </a:rPr>
              <a:t>业务运用场景</a:t>
            </a:r>
            <a:endParaRPr lang="zh-CN" altLang="en-US"/>
          </a:p>
          <a:p>
            <a:endParaRPr lang="zh-CN" altLang="en-US"/>
          </a:p>
        </p:txBody>
      </p:sp>
      <p:sp>
        <p:nvSpPr>
          <p:cNvPr id="4" name="灯片编号占位符 3"/>
          <p:cNvSpPr>
            <a:spLocks noGrp="1"/>
          </p:cNvSpPr>
          <p:nvPr>
            <p:ph type="sldNum" sz="quarter" idx="10"/>
          </p:nvPr>
        </p:nvSpPr>
        <p:spPr/>
        <p:txBody>
          <a:bodyPr/>
          <a:lstStyle/>
          <a:p>
            <a:fld id="{EAAC080E-363E-4B8D-BFA0-4E62E6D2C55B}" type="slidenum">
              <a:rPr lang="zh-CN" altLang="en-US" smtClean="0"/>
              <a:t>16</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图片拍真实点</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这个放在生产部分介绍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也放在生产部分介绍</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放在生产</a:t>
            </a:r>
            <a:r>
              <a:rPr lang="zh-CN" altLang="en-US" dirty="0" smtClean="0"/>
              <a:t>环节（可以去掉</a:t>
            </a:r>
            <a:r>
              <a:rPr lang="en-US" altLang="zh-CN" dirty="0" smtClean="0"/>
              <a:t>),</a:t>
            </a:r>
            <a:r>
              <a:rPr lang="zh-CN" altLang="en-US" dirty="0" smtClean="0"/>
              <a:t>大家都知道组成，这个砍掉，先保留</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23</a:t>
            </a:fld>
            <a:endParaRPr lang="zh-CN" altLang="en-US"/>
          </a:p>
        </p:txBody>
      </p:sp>
    </p:spTree>
    <p:extLst>
      <p:ext uri="{BB962C8B-B14F-4D97-AF65-F5344CB8AC3E}">
        <p14:creationId xmlns:p14="http://schemas.microsoft.com/office/powerpoint/2010/main" val="2320647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生产流程，简减到</a:t>
            </a:r>
            <a:r>
              <a:rPr lang="en-US" altLang="zh-CN" dirty="0" smtClean="0"/>
              <a:t>1</a:t>
            </a:r>
            <a:r>
              <a:rPr lang="zh-CN" altLang="en-US" dirty="0" smtClean="0"/>
              <a:t>到</a:t>
            </a:r>
            <a:r>
              <a:rPr lang="en-US" altLang="zh-CN" dirty="0" smtClean="0"/>
              <a:t>2</a:t>
            </a:r>
            <a:r>
              <a:rPr lang="zh-CN" altLang="en-US" dirty="0" smtClean="0"/>
              <a:t>页，用流程的方式建立关联</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弄成一张图片就好， 无需两张</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不需要</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跟上一张合并</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可以拍一张专业的我们测试有的所有交换机的图片</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37</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这个个人主义太强，可以优化</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这个下面有产品清单，上面没有覆盖</a:t>
            </a:r>
            <a:r>
              <a:rPr lang="en-US" altLang="zh-CN" dirty="0" smtClean="0"/>
              <a:t>200-400G,</a:t>
            </a:r>
            <a:r>
              <a:rPr lang="zh-CN" altLang="en-US" dirty="0" smtClean="0"/>
              <a:t>可以取消</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39</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证书放在优势主打产品后面， 然后</a:t>
            </a:r>
            <a:r>
              <a:rPr lang="en-US" altLang="zh-CN" dirty="0" err="1" smtClean="0"/>
              <a:t>ce</a:t>
            </a:r>
            <a:r>
              <a:rPr lang="en-US" altLang="zh-CN" dirty="0" smtClean="0"/>
              <a:t> </a:t>
            </a:r>
            <a:r>
              <a:rPr lang="zh-CN" altLang="en-US" dirty="0" smtClean="0"/>
              <a:t>这些证书放在</a:t>
            </a:r>
            <a:r>
              <a:rPr lang="en-US" altLang="zh-CN" dirty="0" smtClean="0"/>
              <a:t>TUV and ISO </a:t>
            </a:r>
            <a:r>
              <a:rPr lang="zh-CN" altLang="en-US" dirty="0" smtClean="0"/>
              <a:t>后面， 位置调换下</a:t>
            </a:r>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1" dirty="0" smtClean="0"/>
              <a:t>替换一些品牌</a:t>
            </a:r>
            <a:endParaRPr lang="zh-CN" altLang="en-US" i="1"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A25266-49BC-4777-9B7E-622EEDAC69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放在后面业务市场部分介绍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49</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50</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12061" y="2000332"/>
            <a:ext cx="3827005" cy="3894586"/>
          </a:xfrm>
          <a:custGeom>
            <a:avLst/>
            <a:gdLst>
              <a:gd name="connsiteX0" fmla="*/ 0 w 3827005"/>
              <a:gd name="connsiteY0" fmla="*/ 0 h 3894586"/>
              <a:gd name="connsiteX1" fmla="*/ 3827005 w 3827005"/>
              <a:gd name="connsiteY1" fmla="*/ 0 h 3894586"/>
              <a:gd name="connsiteX2" fmla="*/ 3827005 w 3827005"/>
              <a:gd name="connsiteY2" fmla="*/ 3894586 h 3894586"/>
              <a:gd name="connsiteX3" fmla="*/ 0 w 3827005"/>
              <a:gd name="connsiteY3" fmla="*/ 3894586 h 3894586"/>
            </a:gdLst>
            <a:ahLst/>
            <a:cxnLst>
              <a:cxn ang="0">
                <a:pos x="connsiteX0" y="connsiteY0"/>
              </a:cxn>
              <a:cxn ang="0">
                <a:pos x="connsiteX1" y="connsiteY1"/>
              </a:cxn>
              <a:cxn ang="0">
                <a:pos x="connsiteX2" y="connsiteY2"/>
              </a:cxn>
              <a:cxn ang="0">
                <a:pos x="connsiteX3" y="connsiteY3"/>
              </a:cxn>
            </a:cxnLst>
            <a:rect l="l" t="t" r="r" b="b"/>
            <a:pathLst>
              <a:path w="3827005" h="3894586">
                <a:moveTo>
                  <a:pt x="0" y="0"/>
                </a:moveTo>
                <a:lnTo>
                  <a:pt x="3827005" y="0"/>
                </a:lnTo>
                <a:lnTo>
                  <a:pt x="3827005" y="3894586"/>
                </a:lnTo>
                <a:lnTo>
                  <a:pt x="0" y="3894586"/>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635465"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294843"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635465"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8294843"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4712"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3917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363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6809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96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
        <p:nvSpPr>
          <p:cNvPr id="9" name="图片占位符 8"/>
          <p:cNvSpPr>
            <a:spLocks noGrp="1"/>
          </p:cNvSpPr>
          <p:nvPr>
            <p:ph type="pic" sz="quarter" idx="11"/>
          </p:nvPr>
        </p:nvSpPr>
        <p:spPr>
          <a:xfrm>
            <a:off x="4134632" y="2409093"/>
            <a:ext cx="3922736" cy="2655275"/>
          </a:xfrm>
          <a:custGeom>
            <a:avLst/>
            <a:gdLst>
              <a:gd name="connsiteX0" fmla="*/ 0 w 3922736"/>
              <a:gd name="connsiteY0" fmla="*/ 0 h 2655275"/>
              <a:gd name="connsiteX1" fmla="*/ 3922736 w 3922736"/>
              <a:gd name="connsiteY1" fmla="*/ 0 h 2655275"/>
              <a:gd name="connsiteX2" fmla="*/ 3922736 w 3922736"/>
              <a:gd name="connsiteY2" fmla="*/ 2655275 h 2655275"/>
              <a:gd name="connsiteX3" fmla="*/ 0 w 3922736"/>
              <a:gd name="connsiteY3" fmla="*/ 2655275 h 2655275"/>
            </a:gdLst>
            <a:ahLst/>
            <a:cxnLst>
              <a:cxn ang="0">
                <a:pos x="connsiteX0" y="connsiteY0"/>
              </a:cxn>
              <a:cxn ang="0">
                <a:pos x="connsiteX1" y="connsiteY1"/>
              </a:cxn>
              <a:cxn ang="0">
                <a:pos x="connsiteX2" y="connsiteY2"/>
              </a:cxn>
              <a:cxn ang="0">
                <a:pos x="connsiteX3" y="connsiteY3"/>
              </a:cxn>
            </a:cxnLst>
            <a:rect l="l" t="t" r="r" b="b"/>
            <a:pathLst>
              <a:path w="3922736" h="2655275">
                <a:moveTo>
                  <a:pt x="0" y="0"/>
                </a:moveTo>
                <a:lnTo>
                  <a:pt x="3922736" y="0"/>
                </a:lnTo>
                <a:lnTo>
                  <a:pt x="3922736" y="2655275"/>
                </a:lnTo>
                <a:lnTo>
                  <a:pt x="0" y="2655275"/>
                </a:lnTo>
                <a:close/>
              </a:path>
            </a:pathLst>
          </a:custGeom>
          <a:solidFill>
            <a:schemeClr val="tx1">
              <a:lumMod val="65000"/>
              <a:lumOff val="35000"/>
            </a:schemeClr>
          </a:solidFill>
          <a:ln w="28575">
            <a:solidFill>
              <a:schemeClr val="bg1"/>
            </a:solidFill>
          </a:ln>
        </p:spPr>
        <p:txBody>
          <a:bodyPr wrap="square">
            <a:noAutofit/>
          </a:bodyPr>
          <a:lstStyle/>
          <a:p>
            <a:endParaRPr lang="zh-CN" altLang="en-US" dirty="0"/>
          </a:p>
        </p:txBody>
      </p:sp>
      <p:sp>
        <p:nvSpPr>
          <p:cNvPr id="10" name="图片占位符 9"/>
          <p:cNvSpPr>
            <a:spLocks noGrp="1"/>
          </p:cNvSpPr>
          <p:nvPr>
            <p:ph type="pic" sz="quarter" idx="12"/>
          </p:nvPr>
        </p:nvSpPr>
        <p:spPr>
          <a:xfrm>
            <a:off x="7511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40012"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386000" y="1850762"/>
            <a:ext cx="3420000" cy="3420000"/>
          </a:xfrm>
          <a:custGeom>
            <a:avLst/>
            <a:gdLst>
              <a:gd name="connsiteX0" fmla="*/ 1710000 w 3420000"/>
              <a:gd name="connsiteY0" fmla="*/ 0 h 3420000"/>
              <a:gd name="connsiteX1" fmla="*/ 3420000 w 3420000"/>
              <a:gd name="connsiteY1" fmla="*/ 1710000 h 3420000"/>
              <a:gd name="connsiteX2" fmla="*/ 1710000 w 3420000"/>
              <a:gd name="connsiteY2" fmla="*/ 3420000 h 3420000"/>
              <a:gd name="connsiteX3" fmla="*/ 0 w 3420000"/>
              <a:gd name="connsiteY3" fmla="*/ 1710000 h 3420000"/>
              <a:gd name="connsiteX4" fmla="*/ 1710000 w 3420000"/>
              <a:gd name="connsiteY4" fmla="*/ 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0" h="3420000">
                <a:moveTo>
                  <a:pt x="1710000" y="0"/>
                </a:moveTo>
                <a:cubicBezTo>
                  <a:pt x="2654407" y="0"/>
                  <a:pt x="3420000" y="765593"/>
                  <a:pt x="3420000" y="1710000"/>
                </a:cubicBezTo>
                <a:cubicBezTo>
                  <a:pt x="3420000" y="2654407"/>
                  <a:pt x="2654407" y="3420000"/>
                  <a:pt x="1710000" y="3420000"/>
                </a:cubicBezTo>
                <a:cubicBezTo>
                  <a:pt x="765593" y="3420000"/>
                  <a:pt x="0" y="2654407"/>
                  <a:pt x="0" y="1710000"/>
                </a:cubicBezTo>
                <a:cubicBezTo>
                  <a:pt x="0" y="765593"/>
                  <a:pt x="765593" y="0"/>
                  <a:pt x="1710000" y="0"/>
                </a:cubicBez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8374920"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41406"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dirty="0"/>
          </a:p>
        </p:txBody>
      </p:sp>
      <p:sp>
        <p:nvSpPr>
          <p:cNvPr id="11" name="图片占位符 10"/>
          <p:cNvSpPr>
            <a:spLocks noGrp="1"/>
          </p:cNvSpPr>
          <p:nvPr>
            <p:ph type="pic" sz="quarter" idx="11"/>
          </p:nvPr>
        </p:nvSpPr>
        <p:spPr>
          <a:xfrm>
            <a:off x="3633609"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25812"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9 w 2376182"/>
              <a:gd name="connsiteY4" fmla="*/ 1723542 h 1737775"/>
              <a:gd name="connsiteX5" fmla="*/ 135385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9" y="1723542"/>
                </a:lnTo>
                <a:lnTo>
                  <a:pt x="135385"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18014"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8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8"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05870" y="2082899"/>
            <a:ext cx="3764116" cy="2752813"/>
          </a:xfrm>
          <a:custGeom>
            <a:avLst/>
            <a:gdLst>
              <a:gd name="connsiteX0" fmla="*/ 1882058 w 3764116"/>
              <a:gd name="connsiteY0" fmla="*/ 0 h 2752813"/>
              <a:gd name="connsiteX1" fmla="*/ 3764116 w 3764116"/>
              <a:gd name="connsiteY1" fmla="*/ 1882058 h 2752813"/>
              <a:gd name="connsiteX2" fmla="*/ 3616215 w 3764116"/>
              <a:gd name="connsiteY2" fmla="*/ 2614639 h 2752813"/>
              <a:gd name="connsiteX3" fmla="*/ 3560515 w 3764116"/>
              <a:gd name="connsiteY3" fmla="*/ 2730266 h 2752813"/>
              <a:gd name="connsiteX4" fmla="*/ 203602 w 3764116"/>
              <a:gd name="connsiteY4" fmla="*/ 2730266 h 2752813"/>
              <a:gd name="connsiteX5" fmla="*/ 214463 w 3764116"/>
              <a:gd name="connsiteY5" fmla="*/ 2752813 h 2752813"/>
              <a:gd name="connsiteX6" fmla="*/ 147901 w 3764116"/>
              <a:gd name="connsiteY6" fmla="*/ 2614639 h 2752813"/>
              <a:gd name="connsiteX7" fmla="*/ 0 w 3764116"/>
              <a:gd name="connsiteY7" fmla="*/ 1882058 h 2752813"/>
              <a:gd name="connsiteX8" fmla="*/ 1882058 w 3764116"/>
              <a:gd name="connsiteY8" fmla="*/ 0 h 2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116" h="2752813">
                <a:moveTo>
                  <a:pt x="1882058" y="0"/>
                </a:moveTo>
                <a:cubicBezTo>
                  <a:pt x="2921490" y="0"/>
                  <a:pt x="3764116" y="842626"/>
                  <a:pt x="3764116" y="1882058"/>
                </a:cubicBezTo>
                <a:cubicBezTo>
                  <a:pt x="3764116" y="2141916"/>
                  <a:pt x="3711452" y="2389473"/>
                  <a:pt x="3616215" y="2614639"/>
                </a:cubicBezTo>
                <a:lnTo>
                  <a:pt x="3560515" y="2730266"/>
                </a:lnTo>
                <a:lnTo>
                  <a:pt x="203602" y="2730266"/>
                </a:lnTo>
                <a:lnTo>
                  <a:pt x="214463" y="2752813"/>
                </a:lnTo>
                <a:lnTo>
                  <a:pt x="147901" y="2614639"/>
                </a:lnTo>
                <a:cubicBezTo>
                  <a:pt x="52664" y="2389473"/>
                  <a:pt x="0" y="2141916"/>
                  <a:pt x="0" y="1882058"/>
                </a:cubicBezTo>
                <a:cubicBezTo>
                  <a:pt x="0" y="842626"/>
                  <a:pt x="842626" y="0"/>
                  <a:pt x="1882058"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717745"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047562"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5717745"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047562"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98430" y="229076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38056"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977682" y="2429336"/>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917308"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535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2373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11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00495"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2" name="图片占位符 21"/>
          <p:cNvSpPr>
            <a:spLocks noGrp="1"/>
          </p:cNvSpPr>
          <p:nvPr>
            <p:ph type="pic" sz="quarter" idx="16"/>
          </p:nvPr>
        </p:nvSpPr>
        <p:spPr>
          <a:xfrm>
            <a:off x="7805695"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5" name="图片占位符 24"/>
          <p:cNvSpPr>
            <a:spLocks noGrp="1"/>
          </p:cNvSpPr>
          <p:nvPr>
            <p:ph type="pic" sz="quarter" idx="17"/>
          </p:nvPr>
        </p:nvSpPr>
        <p:spPr>
          <a:xfrm>
            <a:off x="7805695"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8"/>
          </p:nvPr>
        </p:nvSpPr>
        <p:spPr>
          <a:xfrm>
            <a:off x="7805695"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1" name="图片占位符 20"/>
          <p:cNvSpPr>
            <a:spLocks noGrp="1"/>
          </p:cNvSpPr>
          <p:nvPr>
            <p:ph type="pic" sz="quarter" idx="13"/>
          </p:nvPr>
        </p:nvSpPr>
        <p:spPr>
          <a:xfrm>
            <a:off x="479343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4" name="图片占位符 23"/>
          <p:cNvSpPr>
            <a:spLocks noGrp="1"/>
          </p:cNvSpPr>
          <p:nvPr>
            <p:ph type="pic" sz="quarter" idx="14"/>
          </p:nvPr>
        </p:nvSpPr>
        <p:spPr>
          <a:xfrm>
            <a:off x="479343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479343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0"/>
          </p:nvPr>
        </p:nvSpPr>
        <p:spPr>
          <a:xfrm>
            <a:off x="178117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3" name="图片占位符 22"/>
          <p:cNvSpPr>
            <a:spLocks noGrp="1"/>
          </p:cNvSpPr>
          <p:nvPr>
            <p:ph type="pic" sz="quarter" idx="11"/>
          </p:nvPr>
        </p:nvSpPr>
        <p:spPr>
          <a:xfrm>
            <a:off x="178117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178117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78810" y="2240490"/>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658315" y="2240490"/>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1913" y="3398413"/>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658315" y="4556336"/>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89843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44918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5173812" y="4203529"/>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032000"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28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524499" y="194659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3"/>
          </p:nvPr>
        </p:nvSpPr>
        <p:spPr>
          <a:xfrm>
            <a:off x="4825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4"/>
          </p:nvPr>
        </p:nvSpPr>
        <p:spPr>
          <a:xfrm>
            <a:off x="7619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19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84301"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603373"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7822445"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396568" y="3090213"/>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8" name="图片占位符 7"/>
          <p:cNvSpPr>
            <a:spLocks noGrp="1"/>
          </p:cNvSpPr>
          <p:nvPr>
            <p:ph type="pic" sz="quarter" idx="12"/>
          </p:nvPr>
        </p:nvSpPr>
        <p:spPr>
          <a:xfrm>
            <a:off x="7160427" y="2387591"/>
            <a:ext cx="1511947" cy="1511933"/>
          </a:xfrm>
          <a:custGeom>
            <a:avLst/>
            <a:gdLst>
              <a:gd name="connsiteX0" fmla="*/ 704601 w 1511947"/>
              <a:gd name="connsiteY0" fmla="*/ 1755 h 1511933"/>
              <a:gd name="connsiteX1" fmla="*/ 1252959 w 1511947"/>
              <a:gd name="connsiteY1" fmla="*/ 186370 h 1511933"/>
              <a:gd name="connsiteX2" fmla="*/ 1325610 w 1511947"/>
              <a:gd name="connsiteY2" fmla="*/ 1252987 h 1511933"/>
              <a:gd name="connsiteX3" fmla="*/ 258989 w 1511947"/>
              <a:gd name="connsiteY3" fmla="*/ 1325564 h 1511933"/>
              <a:gd name="connsiteX4" fmla="*/ 186337 w 1511947"/>
              <a:gd name="connsiteY4" fmla="*/ 258947 h 1511933"/>
              <a:gd name="connsiteX5" fmla="*/ 704601 w 1511947"/>
              <a:gd name="connsiteY5" fmla="*/ 1755 h 151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3">
                <a:moveTo>
                  <a:pt x="704601" y="1755"/>
                </a:moveTo>
                <a:cubicBezTo>
                  <a:pt x="897622" y="-11379"/>
                  <a:pt x="1095658" y="49122"/>
                  <a:pt x="1252959" y="186370"/>
                </a:cubicBezTo>
                <a:cubicBezTo>
                  <a:pt x="1567561" y="460867"/>
                  <a:pt x="1600087" y="938408"/>
                  <a:pt x="1325610" y="1252987"/>
                </a:cubicBezTo>
                <a:cubicBezTo>
                  <a:pt x="1051133" y="1567566"/>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78497" y="3143557"/>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63701"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716653"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556624"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6827043"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4" name="图片占位符 13"/>
          <p:cNvSpPr>
            <a:spLocks noGrp="1"/>
          </p:cNvSpPr>
          <p:nvPr>
            <p:ph type="pic" sz="quarter" idx="12"/>
          </p:nvPr>
        </p:nvSpPr>
        <p:spPr>
          <a:xfrm>
            <a:off x="5097462"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3" name="图片占位符 12"/>
          <p:cNvSpPr>
            <a:spLocks noGrp="1"/>
          </p:cNvSpPr>
          <p:nvPr>
            <p:ph type="pic" sz="quarter" idx="13"/>
          </p:nvPr>
        </p:nvSpPr>
        <p:spPr>
          <a:xfrm>
            <a:off x="3367881"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2" name="图片占位符 11"/>
          <p:cNvSpPr>
            <a:spLocks noGrp="1"/>
          </p:cNvSpPr>
          <p:nvPr>
            <p:ph type="pic" sz="quarter" idx="14"/>
          </p:nvPr>
        </p:nvSpPr>
        <p:spPr>
          <a:xfrm>
            <a:off x="1638300"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38300"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367881"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97462"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27043"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8556624"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4720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214720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635725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35725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34672" y="2360705"/>
            <a:ext cx="2337706" cy="2455905"/>
          </a:xfrm>
          <a:custGeom>
            <a:avLst/>
            <a:gdLst>
              <a:gd name="connsiteX0" fmla="*/ 0 w 2337706"/>
              <a:gd name="connsiteY0" fmla="*/ 0 h 2455905"/>
              <a:gd name="connsiteX1" fmla="*/ 2337706 w 2337706"/>
              <a:gd name="connsiteY1" fmla="*/ 0 h 2455905"/>
              <a:gd name="connsiteX2" fmla="*/ 2337706 w 2337706"/>
              <a:gd name="connsiteY2" fmla="*/ 2455905 h 2455905"/>
              <a:gd name="connsiteX3" fmla="*/ 0 w 2337706"/>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6" h="2455905">
                <a:moveTo>
                  <a:pt x="0" y="0"/>
                </a:moveTo>
                <a:lnTo>
                  <a:pt x="2337706" y="0"/>
                </a:lnTo>
                <a:lnTo>
                  <a:pt x="2337706"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1" name="图片占位符 10"/>
          <p:cNvSpPr>
            <a:spLocks noGrp="1"/>
          </p:cNvSpPr>
          <p:nvPr>
            <p:ph type="pic" sz="quarter" idx="11"/>
          </p:nvPr>
        </p:nvSpPr>
        <p:spPr>
          <a:xfrm>
            <a:off x="3865337"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
        <p:nvSpPr>
          <p:cNvPr id="12" name="图片占位符 11"/>
          <p:cNvSpPr>
            <a:spLocks noGrp="1"/>
          </p:cNvSpPr>
          <p:nvPr>
            <p:ph type="pic" sz="quarter" idx="12"/>
          </p:nvPr>
        </p:nvSpPr>
        <p:spPr>
          <a:xfrm>
            <a:off x="6096001"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3" name="图片占位符 12"/>
          <p:cNvSpPr>
            <a:spLocks noGrp="1"/>
          </p:cNvSpPr>
          <p:nvPr>
            <p:ph type="pic" sz="quarter" idx="13"/>
          </p:nvPr>
        </p:nvSpPr>
        <p:spPr>
          <a:xfrm>
            <a:off x="8326666"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4746171" y="2722564"/>
            <a:ext cx="2699658" cy="2327290"/>
          </a:xfrm>
          <a:custGeom>
            <a:avLst/>
            <a:gdLst>
              <a:gd name="connsiteX0" fmla="*/ 581823 w 2699658"/>
              <a:gd name="connsiteY0" fmla="*/ 0 h 2327290"/>
              <a:gd name="connsiteX1" fmla="*/ 2117835 w 2699658"/>
              <a:gd name="connsiteY1" fmla="*/ 0 h 2327290"/>
              <a:gd name="connsiteX2" fmla="*/ 2699658 w 2699658"/>
              <a:gd name="connsiteY2" fmla="*/ 1163645 h 2327290"/>
              <a:gd name="connsiteX3" fmla="*/ 2117835 w 2699658"/>
              <a:gd name="connsiteY3" fmla="*/ 2327290 h 2327290"/>
              <a:gd name="connsiteX4" fmla="*/ 581823 w 2699658"/>
              <a:gd name="connsiteY4" fmla="*/ 2327290 h 2327290"/>
              <a:gd name="connsiteX5" fmla="*/ 0 w 2699658"/>
              <a:gd name="connsiteY5" fmla="*/ 1163645 h 23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658" h="2327290">
                <a:moveTo>
                  <a:pt x="581823" y="0"/>
                </a:moveTo>
                <a:lnTo>
                  <a:pt x="2117835" y="0"/>
                </a:lnTo>
                <a:lnTo>
                  <a:pt x="2699658" y="1163645"/>
                </a:lnTo>
                <a:lnTo>
                  <a:pt x="2117835" y="2327290"/>
                </a:lnTo>
                <a:lnTo>
                  <a:pt x="581823" y="2327290"/>
                </a:lnTo>
                <a:lnTo>
                  <a:pt x="0" y="1163645"/>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4979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73587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73587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34979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4" name="TextBox 3"/>
          <p:cNvSpPr txBox="1"/>
          <p:nvPr userDrawn="1"/>
        </p:nvSpPr>
        <p:spPr>
          <a:xfrm>
            <a:off x="1907704" y="6537939"/>
            <a:ext cx="1224136" cy="1184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PPT</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下载</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 </a:t>
            </a:r>
            <a:r>
              <a:rPr kumimoji="0" lang="en-US" altLang="zh-CN" sz="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http://www.1ppt.com/xiazai/</a:t>
            </a:r>
            <a:endPar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defRPr/>
            </a:pPr>
            <a:r>
              <a:rPr lang="en-US" altLang="ko-KR" dirty="0"/>
              <a:t>Subtitle in this line</a:t>
            </a:r>
            <a:endParaRPr lang="ko-KR"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687B69F-8F14-4A9B-92F9-C3F00D456253}" type="datetimeFigureOut">
              <a:rPr lang="zh-CN" altLang="en-US" smtClean="0"/>
              <a:t>2020-12-15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87B69F-8F14-4A9B-92F9-C3F00D456253}" type="datetimeFigureOut">
              <a:rPr lang="zh-CN" altLang="en-US" smtClean="0"/>
              <a:t>2020-12-15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87B69F-8F14-4A9B-92F9-C3F00D456253}" type="datetimeFigureOut">
              <a:rPr lang="zh-CN" altLang="en-US" smtClean="0"/>
              <a:t>2020-12-15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目录">
    <p:bg>
      <p:bgPr>
        <a:solidFill>
          <a:srgbClr val="F3F3F3"/>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3309441"/>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5" name="图片占位符 14"/>
          <p:cNvSpPr>
            <a:spLocks noGrp="1"/>
          </p:cNvSpPr>
          <p:nvPr>
            <p:ph type="pic" sz="quarter" idx="11"/>
          </p:nvPr>
        </p:nvSpPr>
        <p:spPr>
          <a:xfrm>
            <a:off x="2889039" y="2680919"/>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6" name="图片占位符 15"/>
          <p:cNvSpPr>
            <a:spLocks noGrp="1"/>
          </p:cNvSpPr>
          <p:nvPr>
            <p:ph type="pic" sz="quarter" idx="12"/>
          </p:nvPr>
        </p:nvSpPr>
        <p:spPr>
          <a:xfrm>
            <a:off x="4903365" y="379458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7" name="图片占位符 16"/>
          <p:cNvSpPr>
            <a:spLocks noGrp="1"/>
          </p:cNvSpPr>
          <p:nvPr>
            <p:ph type="pic" sz="quarter" idx="13"/>
          </p:nvPr>
        </p:nvSpPr>
        <p:spPr>
          <a:xfrm>
            <a:off x="6917691" y="217902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8" name="图片占位符 17"/>
          <p:cNvSpPr>
            <a:spLocks noGrp="1"/>
          </p:cNvSpPr>
          <p:nvPr>
            <p:ph type="pic" sz="quarter" idx="14"/>
          </p:nvPr>
        </p:nvSpPr>
        <p:spPr>
          <a:xfrm>
            <a:off x="8932017" y="3173532"/>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2097125"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4878644"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60163"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2097125"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4878644"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7660163"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5753"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8235464"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3716216" y="2203590"/>
            <a:ext cx="4759570" cy="2737687"/>
          </a:xfrm>
          <a:custGeom>
            <a:avLst/>
            <a:gdLst>
              <a:gd name="connsiteX0" fmla="*/ 0 w 4759570"/>
              <a:gd name="connsiteY0" fmla="*/ 0 h 2737687"/>
              <a:gd name="connsiteX1" fmla="*/ 4759570 w 4759570"/>
              <a:gd name="connsiteY1" fmla="*/ 0 h 2737687"/>
              <a:gd name="connsiteX2" fmla="*/ 4759570 w 4759570"/>
              <a:gd name="connsiteY2" fmla="*/ 2737687 h 2737687"/>
              <a:gd name="connsiteX3" fmla="*/ 0 w 4759570"/>
              <a:gd name="connsiteY3" fmla="*/ 2737687 h 2737687"/>
            </a:gdLst>
            <a:ahLst/>
            <a:cxnLst>
              <a:cxn ang="0">
                <a:pos x="connsiteX0" y="connsiteY0"/>
              </a:cxn>
              <a:cxn ang="0">
                <a:pos x="connsiteX1" y="connsiteY1"/>
              </a:cxn>
              <a:cxn ang="0">
                <a:pos x="connsiteX2" y="connsiteY2"/>
              </a:cxn>
              <a:cxn ang="0">
                <a:pos x="connsiteX3" y="connsiteY3"/>
              </a:cxn>
            </a:cxnLst>
            <a:rect l="l" t="t" r="r" b="b"/>
            <a:pathLst>
              <a:path w="4759570" h="2737687">
                <a:moveTo>
                  <a:pt x="0" y="0"/>
                </a:moveTo>
                <a:lnTo>
                  <a:pt x="4759570" y="0"/>
                </a:lnTo>
                <a:lnTo>
                  <a:pt x="4759570" y="2737687"/>
                </a:lnTo>
                <a:lnTo>
                  <a:pt x="0" y="273768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3" name="任意多边形: 形状 2"/>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任意多边形: 形状 3"/>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9" name="任意多边形: 形状 8"/>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标题占位符 11"/>
          <p:cNvSpPr>
            <a:spLocks noGrp="1"/>
          </p:cNvSpPr>
          <p:nvPr>
            <p:ph type="title"/>
          </p:nvPr>
        </p:nvSpPr>
        <p:spPr>
          <a:xfrm>
            <a:off x="838200" y="365126"/>
            <a:ext cx="10515600" cy="530224"/>
          </a:xfrm>
          <a:prstGeom prst="rect">
            <a:avLst/>
          </a:prstGeom>
          <a:effectLst>
            <a:glow rad="139700">
              <a:schemeClr val="accent1">
                <a:alpha val="97000"/>
              </a:schemeClr>
            </a:glow>
          </a:effectLst>
        </p:spPr>
        <p:txBody>
          <a:bodyPr vert="horz" lIns="91440" tIns="45720" rIns="91440" bIns="45720" rtlCol="0" anchor="t" anchorCtr="1">
            <a:normAutofit/>
          </a:bodyPr>
          <a:lstStyle/>
          <a:p>
            <a:r>
              <a:rPr lang="zh-CN" altLang="en-US" dirty="0" smtClean="0"/>
              <a:t>单击此处编辑母版标题样式</a:t>
            </a:r>
            <a:endParaRPr lang="zh-CN" altLang="en-US" dirty="0"/>
          </a:p>
        </p:txBody>
      </p:sp>
      <p:sp>
        <p:nvSpPr>
          <p:cNvPr id="13" name="文本占位符 1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7" name="图片 16"/>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185574" y="-382783"/>
            <a:ext cx="2190750" cy="15906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87B69F-8F14-4A9B-92F9-C3F00D456253}" type="datetimeFigureOut">
              <a:rPr lang="zh-CN" altLang="en-US" smtClean="0"/>
              <a:t>2020-12-15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4B758-E1C2-4FC7-A09D-84E5496D300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3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5.xml"/><Relationship Id="rId1" Type="http://schemas.openxmlformats.org/officeDocument/2006/relationships/vmlDrawing" Target="../drawings/vmlDrawing1.vml"/><Relationship Id="rId4" Type="http://schemas.openxmlformats.org/officeDocument/2006/relationships/image" Target="../media/image24.wmf"/></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hyperlink" Target="http://www.elecfans.com/dianzichangshi/20171204593673.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5.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35.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jpeg"/></Relationships>
</file>

<file path=ppt/slides/_rels/slide35.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1.jpeg"/><Relationship Id="rId3" Type="http://schemas.openxmlformats.org/officeDocument/2006/relationships/image" Target="../media/image67.png"/><Relationship Id="rId21" Type="http://schemas.openxmlformats.org/officeDocument/2006/relationships/image" Target="../media/image84.png"/><Relationship Id="rId7" Type="http://schemas.openxmlformats.org/officeDocument/2006/relationships/image" Target="../media/image71.png"/><Relationship Id="rId12" Type="http://schemas.microsoft.com/office/2007/relationships/hdphoto" Target="../media/hdphoto2.wdp"/><Relationship Id="rId17" Type="http://schemas.openxmlformats.org/officeDocument/2006/relationships/image" Target="../media/image80.png"/><Relationship Id="rId2" Type="http://schemas.openxmlformats.org/officeDocument/2006/relationships/notesSlide" Target="../notesSlides/notesSlide31.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35.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jpe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4.png"/><Relationship Id="rId19" Type="http://schemas.openxmlformats.org/officeDocument/2006/relationships/image" Target="../media/image82.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7.png"/><Relationship Id="rId22"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2.xml"/><Relationship Id="rId1" Type="http://schemas.openxmlformats.org/officeDocument/2006/relationships/slideLayout" Target="../slideLayouts/slideLayout35.xml"/><Relationship Id="rId5" Type="http://schemas.openxmlformats.org/officeDocument/2006/relationships/image" Target="../media/image91.jpeg"/><Relationship Id="rId4" Type="http://schemas.openxmlformats.org/officeDocument/2006/relationships/image" Target="../media/image90.jpeg"/></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99.jpeg"/><Relationship Id="rId7" Type="http://schemas.openxmlformats.org/officeDocument/2006/relationships/image" Target="../media/image103.jpeg"/><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s>
</file>

<file path=ppt/slides/_rels/slide4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3.png"/><Relationship Id="rId3" Type="http://schemas.openxmlformats.org/officeDocument/2006/relationships/image" Target="../media/image105.png"/><Relationship Id="rId7" Type="http://schemas.openxmlformats.org/officeDocument/2006/relationships/image" Target="../media/image108.png"/><Relationship Id="rId12" Type="http://schemas.openxmlformats.org/officeDocument/2006/relationships/image" Target="../media/image112.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1.png"/><Relationship Id="rId5" Type="http://schemas.microsoft.com/office/2007/relationships/hdphoto" Target="../media/hdphoto3.wdp"/><Relationship Id="rId15" Type="http://schemas.openxmlformats.org/officeDocument/2006/relationships/image" Target="../media/image115.png"/><Relationship Id="rId10" Type="http://schemas.microsoft.com/office/2007/relationships/hdphoto" Target="../media/hdphoto4.wdp"/><Relationship Id="rId4" Type="http://schemas.openxmlformats.org/officeDocument/2006/relationships/image" Target="../media/image106.png"/><Relationship Id="rId9" Type="http://schemas.openxmlformats.org/officeDocument/2006/relationships/image" Target="../media/image110.png"/><Relationship Id="rId14" Type="http://schemas.openxmlformats.org/officeDocument/2006/relationships/image" Target="../media/image114.png"/></Relationships>
</file>

<file path=ppt/slides/_rels/slide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8"/>
          <p:cNvSpPr/>
          <p:nvPr/>
        </p:nvSpPr>
        <p:spPr>
          <a:xfrm>
            <a:off x="1765182"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01</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4" name="组合 3"/>
          <p:cNvGrpSpPr/>
          <p:nvPr/>
        </p:nvGrpSpPr>
        <p:grpSpPr>
          <a:xfrm>
            <a:off x="1794014" y="4801068"/>
            <a:ext cx="1620957" cy="875512"/>
            <a:chOff x="1794015" y="4676546"/>
            <a:chExt cx="1620957" cy="875512"/>
          </a:xfrm>
        </p:grpSpPr>
        <p:sp>
          <p:nvSpPr>
            <p:cNvPr id="17" name="TextBox 37"/>
            <p:cNvSpPr txBox="1"/>
            <p:nvPr/>
          </p:nvSpPr>
          <p:spPr>
            <a:xfrm>
              <a:off x="179401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a:solidFill>
                    <a:srgbClr val="273A4F"/>
                  </a:solidFill>
                  <a:latin typeface="微软雅黑" panose="020B0503020204020204" charset="-122"/>
                  <a:ea typeface="微软雅黑" panose="020B0503020204020204" charset="-122"/>
                </a:rPr>
                <a:t>公司介绍</a:t>
              </a:r>
            </a:p>
          </p:txBody>
        </p:sp>
        <p:sp>
          <p:nvSpPr>
            <p:cNvPr id="18" name="TextBox 38"/>
            <p:cNvSpPr txBox="1"/>
            <p:nvPr/>
          </p:nvSpPr>
          <p:spPr>
            <a:xfrm>
              <a:off x="1998398" y="5213503"/>
              <a:ext cx="1212191" cy="33855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COMPANY</a:t>
              </a:r>
              <a:endParaRPr lang="zh-CN" altLang="en-US" sz="1600" dirty="0">
                <a:solidFill>
                  <a:srgbClr val="E7E6E6">
                    <a:lumMod val="90000"/>
                  </a:srgbClr>
                </a:solidFill>
                <a:ea typeface="微软雅黑" panose="020B0503020204020204" charset="-122"/>
              </a:endParaRPr>
            </a:p>
          </p:txBody>
        </p:sp>
      </p:grpSp>
      <p:grpSp>
        <p:nvGrpSpPr>
          <p:cNvPr id="5" name="组合 4"/>
          <p:cNvGrpSpPr/>
          <p:nvPr/>
        </p:nvGrpSpPr>
        <p:grpSpPr>
          <a:xfrm>
            <a:off x="4121684" y="4801068"/>
            <a:ext cx="1620957" cy="875511"/>
            <a:chOff x="4121685" y="4676546"/>
            <a:chExt cx="1620957" cy="875511"/>
          </a:xfrm>
        </p:grpSpPr>
        <p:sp>
          <p:nvSpPr>
            <p:cNvPr id="15" name="TextBox 43"/>
            <p:cNvSpPr txBox="1"/>
            <p:nvPr/>
          </p:nvSpPr>
          <p:spPr>
            <a:xfrm>
              <a:off x="412168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研发体系</a:t>
              </a:r>
              <a:endParaRPr lang="zh-CN" altLang="en-US" dirty="0">
                <a:solidFill>
                  <a:srgbClr val="273A4F"/>
                </a:solidFill>
                <a:latin typeface="微软雅黑" panose="020B0503020204020204" charset="-122"/>
                <a:ea typeface="微软雅黑" panose="020B0503020204020204" charset="-122"/>
              </a:endParaRPr>
            </a:p>
          </p:txBody>
        </p:sp>
        <p:sp>
          <p:nvSpPr>
            <p:cNvPr id="16" name="TextBox 44"/>
            <p:cNvSpPr txBox="1"/>
            <p:nvPr/>
          </p:nvSpPr>
          <p:spPr>
            <a:xfrm>
              <a:off x="4555299" y="5213503"/>
              <a:ext cx="75373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TEAM</a:t>
              </a:r>
            </a:p>
          </p:txBody>
        </p:sp>
      </p:grpSp>
      <p:sp>
        <p:nvSpPr>
          <p:cNvPr id="6" name="任意多边形: 形状 31"/>
          <p:cNvSpPr/>
          <p:nvPr/>
        </p:nvSpPr>
        <p:spPr>
          <a:xfrm>
            <a:off x="4092854"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02</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7" name="组合 6"/>
          <p:cNvGrpSpPr/>
          <p:nvPr/>
        </p:nvGrpSpPr>
        <p:grpSpPr>
          <a:xfrm>
            <a:off x="6449355" y="4801068"/>
            <a:ext cx="1620957" cy="875511"/>
            <a:chOff x="6449356" y="4676546"/>
            <a:chExt cx="1620957" cy="875511"/>
          </a:xfrm>
        </p:grpSpPr>
        <p:sp>
          <p:nvSpPr>
            <p:cNvPr id="13" name="TextBox 46"/>
            <p:cNvSpPr txBox="1"/>
            <p:nvPr/>
          </p:nvSpPr>
          <p:spPr>
            <a:xfrm>
              <a:off x="6449356"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生产体系</a:t>
              </a:r>
              <a:endParaRPr lang="zh-CN" altLang="en-US" dirty="0">
                <a:solidFill>
                  <a:srgbClr val="273A4F"/>
                </a:solidFill>
                <a:latin typeface="微软雅黑" panose="020B0503020204020204" charset="-122"/>
                <a:ea typeface="微软雅黑" panose="020B0503020204020204" charset="-122"/>
              </a:endParaRPr>
            </a:p>
          </p:txBody>
        </p:sp>
        <p:sp>
          <p:nvSpPr>
            <p:cNvPr id="14" name="TextBox 47"/>
            <p:cNvSpPr txBox="1"/>
            <p:nvPr/>
          </p:nvSpPr>
          <p:spPr>
            <a:xfrm>
              <a:off x="6661757" y="5213503"/>
              <a:ext cx="119616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PRODUCT</a:t>
              </a:r>
            </a:p>
          </p:txBody>
        </p:sp>
      </p:grpSp>
      <p:sp>
        <p:nvSpPr>
          <p:cNvPr id="8" name="任意多边形: 形状 32"/>
          <p:cNvSpPr/>
          <p:nvPr/>
        </p:nvSpPr>
        <p:spPr>
          <a:xfrm>
            <a:off x="6420526"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03</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8777026" y="4801068"/>
            <a:ext cx="1620957" cy="875511"/>
            <a:chOff x="8777027" y="4676546"/>
            <a:chExt cx="1620957" cy="875511"/>
          </a:xfrm>
        </p:grpSpPr>
        <p:sp>
          <p:nvSpPr>
            <p:cNvPr id="11" name="TextBox 49"/>
            <p:cNvSpPr txBox="1"/>
            <p:nvPr/>
          </p:nvSpPr>
          <p:spPr>
            <a:xfrm>
              <a:off x="8777027"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销售体系</a:t>
              </a:r>
              <a:endParaRPr lang="zh-CN" altLang="en-US" dirty="0">
                <a:solidFill>
                  <a:srgbClr val="273A4F"/>
                </a:solidFill>
                <a:latin typeface="微软雅黑" panose="020B0503020204020204" charset="-122"/>
                <a:ea typeface="微软雅黑" panose="020B0503020204020204" charset="-122"/>
              </a:endParaRPr>
            </a:p>
          </p:txBody>
        </p:sp>
        <p:sp>
          <p:nvSpPr>
            <p:cNvPr id="12" name="TextBox 50"/>
            <p:cNvSpPr txBox="1"/>
            <p:nvPr/>
          </p:nvSpPr>
          <p:spPr>
            <a:xfrm>
              <a:off x="8911137" y="5213503"/>
              <a:ext cx="135274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CUSTOMER</a:t>
              </a:r>
              <a:endParaRPr lang="zh-CN" altLang="en-US" sz="1600" dirty="0">
                <a:solidFill>
                  <a:srgbClr val="E7E6E6">
                    <a:lumMod val="90000"/>
                  </a:srgbClr>
                </a:solidFill>
                <a:ea typeface="微软雅黑" panose="020B0503020204020204" charset="-122"/>
              </a:endParaRPr>
            </a:p>
          </p:txBody>
        </p:sp>
      </p:grpSp>
      <p:sp>
        <p:nvSpPr>
          <p:cNvPr id="10" name="任意多边形: 形状 33"/>
          <p:cNvSpPr/>
          <p:nvPr/>
        </p:nvSpPr>
        <p:spPr>
          <a:xfrm>
            <a:off x="8748197"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04</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sp>
        <p:nvSpPr>
          <p:cNvPr id="20" name="标题 19"/>
          <p:cNvSpPr>
            <a:spLocks noGrp="1"/>
          </p:cNvSpPr>
          <p:nvPr>
            <p:ph type="title"/>
          </p:nvPr>
        </p:nvSpPr>
        <p:spPr>
          <a:xfrm>
            <a:off x="952500" y="980411"/>
            <a:ext cx="10515600" cy="1325563"/>
          </a:xfrm>
        </p:spPr>
        <p:txBody>
          <a:bodyPr anchor="ctr" anchorCtr="1"/>
          <a:lstStyle/>
          <a:p>
            <a:r>
              <a:rPr lang="zh-CN" altLang="en-US" sz="4400" dirty="0">
                <a:solidFill>
                  <a:schemeClr val="tx1"/>
                </a:solidFill>
              </a:rPr>
              <a:t>深圳市赛克斯康科技有限公司</a:t>
            </a:r>
            <a:endParaRPr lang="zh-CN" altLang="zh-CN" dirty="0" smtClean="0">
              <a:solidFill>
                <a:schemeClr val="tx1"/>
              </a:solidFill>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光模块研发流程</a:t>
            </a:r>
          </a:p>
        </p:txBody>
      </p:sp>
      <p:grpSp>
        <p:nvGrpSpPr>
          <p:cNvPr id="4" name="组合 3"/>
          <p:cNvGrpSpPr/>
          <p:nvPr/>
        </p:nvGrpSpPr>
        <p:grpSpPr>
          <a:xfrm>
            <a:off x="1964875" y="975955"/>
            <a:ext cx="7882855" cy="5113145"/>
            <a:chOff x="835262" y="1179069"/>
            <a:chExt cx="9497576" cy="6160519"/>
          </a:xfrm>
        </p:grpSpPr>
        <p:grpSp>
          <p:nvGrpSpPr>
            <p:cNvPr id="5" name="组合 8"/>
            <p:cNvGrpSpPr/>
            <p:nvPr/>
          </p:nvGrpSpPr>
          <p:grpSpPr bwMode="auto">
            <a:xfrm>
              <a:off x="1440556" y="2218357"/>
              <a:ext cx="8280921" cy="4283075"/>
              <a:chOff x="0" y="0"/>
              <a:chExt cx="10972801" cy="4579132"/>
            </a:xfrm>
          </p:grpSpPr>
          <p:sp>
            <p:nvSpPr>
              <p:cNvPr id="54" name="矩形 3"/>
              <p:cNvSpPr>
                <a:spLocks noChangeArrowheads="1"/>
              </p:cNvSpPr>
              <p:nvPr/>
            </p:nvSpPr>
            <p:spPr bwMode="auto">
              <a:xfrm>
                <a:off x="1231491" y="0"/>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5" name="空心弧 4"/>
              <p:cNvSpPr>
                <a:spLocks noChangeArrowheads="1"/>
              </p:cNvSpPr>
              <p:nvPr/>
            </p:nvSpPr>
            <p:spPr bwMode="auto">
              <a:xfrm rot="5400000">
                <a:off x="8539317" y="0"/>
                <a:ext cx="2433484" cy="2433484"/>
              </a:xfrm>
              <a:custGeom>
                <a:avLst/>
                <a:gdLst>
                  <a:gd name="G0" fmla="+- 816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166"/>
                  <a:gd name="G18" fmla="*/ 8166 1 2"/>
                  <a:gd name="G19" fmla="+- G18 5400 0"/>
                  <a:gd name="G20" fmla="cos G19 11796480"/>
                  <a:gd name="G21" fmla="sin G19 11796480"/>
                  <a:gd name="G22" fmla="+- G20 10800 0"/>
                  <a:gd name="G23" fmla="+- G21 10800 0"/>
                  <a:gd name="G24" fmla="+- 10800 0 G20"/>
                  <a:gd name="G25" fmla="+- 8166 10800 0"/>
                  <a:gd name="G26" fmla="?: G9 G17 G25"/>
                  <a:gd name="G27" fmla="?: G9 0 21600"/>
                  <a:gd name="G28" fmla="cos 10800 11796480"/>
                  <a:gd name="G29" fmla="sin 10800 11796480"/>
                  <a:gd name="G30" fmla="sin 816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317 w 21600"/>
                  <a:gd name="T15" fmla="*/ 10800 h 21600"/>
                  <a:gd name="T16" fmla="*/ 10800 w 21600"/>
                  <a:gd name="T17" fmla="*/ 2634 h 21600"/>
                  <a:gd name="T18" fmla="*/ 20283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34" y="10800"/>
                    </a:moveTo>
                    <a:cubicBezTo>
                      <a:pt x="2634" y="6290"/>
                      <a:pt x="6290" y="2634"/>
                      <a:pt x="10800" y="2634"/>
                    </a:cubicBezTo>
                    <a:cubicBezTo>
                      <a:pt x="15309" y="2633"/>
                      <a:pt x="18965" y="6290"/>
                      <a:pt x="18966"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6" name="矩形 5"/>
              <p:cNvSpPr>
                <a:spLocks noChangeArrowheads="1"/>
              </p:cNvSpPr>
              <p:nvPr/>
            </p:nvSpPr>
            <p:spPr bwMode="auto">
              <a:xfrm>
                <a:off x="1216743" y="2138516"/>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7" name="空心弧 6"/>
              <p:cNvSpPr>
                <a:spLocks noChangeArrowheads="1"/>
              </p:cNvSpPr>
              <p:nvPr/>
            </p:nvSpPr>
            <p:spPr bwMode="auto">
              <a:xfrm rot="5400000" flipV="1">
                <a:off x="87876" y="2050641"/>
                <a:ext cx="2433484" cy="2609235"/>
              </a:xfrm>
              <a:custGeom>
                <a:avLst/>
                <a:gdLst>
                  <a:gd name="G0" fmla="+- 834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344"/>
                  <a:gd name="G18" fmla="*/ 8344 1 2"/>
                  <a:gd name="G19" fmla="+- G18 5400 0"/>
                  <a:gd name="G20" fmla="cos G19 11796480"/>
                  <a:gd name="G21" fmla="sin G19 11796480"/>
                  <a:gd name="G22" fmla="+- G20 10800 0"/>
                  <a:gd name="G23" fmla="+- G21 10800 0"/>
                  <a:gd name="G24" fmla="+- 10800 0 G20"/>
                  <a:gd name="G25" fmla="+- 8344 10800 0"/>
                  <a:gd name="G26" fmla="?: G9 G17 G25"/>
                  <a:gd name="G27" fmla="?: G9 0 21600"/>
                  <a:gd name="G28" fmla="cos 10800 11796480"/>
                  <a:gd name="G29" fmla="sin 10800 11796480"/>
                  <a:gd name="G30" fmla="sin 834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228 w 21600"/>
                  <a:gd name="T15" fmla="*/ 10800 h 21600"/>
                  <a:gd name="T16" fmla="*/ 10800 w 21600"/>
                  <a:gd name="T17" fmla="*/ 2456 h 21600"/>
                  <a:gd name="T18" fmla="*/ 2037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456" y="10800"/>
                    </a:moveTo>
                    <a:cubicBezTo>
                      <a:pt x="2456" y="6191"/>
                      <a:pt x="6191" y="2456"/>
                      <a:pt x="10800" y="2456"/>
                    </a:cubicBezTo>
                    <a:cubicBezTo>
                      <a:pt x="15408" y="2455"/>
                      <a:pt x="19143" y="6191"/>
                      <a:pt x="19144"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8" name="矩形 7"/>
              <p:cNvSpPr>
                <a:spLocks noChangeArrowheads="1"/>
              </p:cNvSpPr>
              <p:nvPr/>
            </p:nvSpPr>
            <p:spPr bwMode="auto">
              <a:xfrm>
                <a:off x="1216743" y="4277031"/>
                <a:ext cx="8745795" cy="302101"/>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grpSp>
        <p:sp>
          <p:nvSpPr>
            <p:cNvPr id="6" name="椭圆 9"/>
            <p:cNvSpPr>
              <a:spLocks noChangeArrowheads="1"/>
            </p:cNvSpPr>
            <p:nvPr/>
          </p:nvSpPr>
          <p:spPr bwMode="auto">
            <a:xfrm>
              <a:off x="2823152" y="1859028"/>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7" name="椭圆 10"/>
            <p:cNvSpPr>
              <a:spLocks noChangeArrowheads="1"/>
            </p:cNvSpPr>
            <p:nvPr/>
          </p:nvSpPr>
          <p:spPr bwMode="auto">
            <a:xfrm>
              <a:off x="5261942" y="200880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8" name="椭圆 11"/>
            <p:cNvSpPr>
              <a:spLocks noChangeArrowheads="1"/>
            </p:cNvSpPr>
            <p:nvPr/>
          </p:nvSpPr>
          <p:spPr bwMode="auto">
            <a:xfrm>
              <a:off x="7870617" y="191692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9" name="椭圆 12"/>
            <p:cNvSpPr>
              <a:spLocks noChangeArrowheads="1"/>
            </p:cNvSpPr>
            <p:nvPr/>
          </p:nvSpPr>
          <p:spPr bwMode="auto">
            <a:xfrm>
              <a:off x="7433642" y="414875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0" name="椭圆 13"/>
            <p:cNvSpPr>
              <a:spLocks noChangeArrowheads="1"/>
            </p:cNvSpPr>
            <p:nvPr/>
          </p:nvSpPr>
          <p:spPr bwMode="auto">
            <a:xfrm>
              <a:off x="3321463" y="4085092"/>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1" name="椭圆 14"/>
            <p:cNvSpPr>
              <a:spLocks noChangeArrowheads="1"/>
            </p:cNvSpPr>
            <p:nvPr/>
          </p:nvSpPr>
          <p:spPr bwMode="auto">
            <a:xfrm>
              <a:off x="2678925" y="604832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2" name="椭圆 15"/>
            <p:cNvSpPr>
              <a:spLocks noChangeArrowheads="1"/>
            </p:cNvSpPr>
            <p:nvPr/>
          </p:nvSpPr>
          <p:spPr bwMode="auto">
            <a:xfrm>
              <a:off x="5392373" y="6019212"/>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3" name="椭圆 16"/>
            <p:cNvSpPr>
              <a:spLocks noChangeArrowheads="1"/>
            </p:cNvSpPr>
            <p:nvPr/>
          </p:nvSpPr>
          <p:spPr bwMode="auto">
            <a:xfrm>
              <a:off x="7870617" y="6093824"/>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4" name="文本框 135"/>
            <p:cNvSpPr>
              <a:spLocks noChangeArrowheads="1"/>
            </p:cNvSpPr>
            <p:nvPr/>
          </p:nvSpPr>
          <p:spPr bwMode="auto">
            <a:xfrm>
              <a:off x="2590146" y="2718788"/>
              <a:ext cx="145856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方案确定</a:t>
              </a:r>
            </a:p>
          </p:txBody>
        </p:sp>
        <p:sp>
          <p:nvSpPr>
            <p:cNvPr id="15" name="文本框 137"/>
            <p:cNvSpPr>
              <a:spLocks noChangeArrowheads="1"/>
            </p:cNvSpPr>
            <p:nvPr/>
          </p:nvSpPr>
          <p:spPr bwMode="auto">
            <a:xfrm>
              <a:off x="4721893" y="2775832"/>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元器件选型</a:t>
              </a:r>
            </a:p>
          </p:txBody>
        </p:sp>
        <p:sp>
          <p:nvSpPr>
            <p:cNvPr id="16" name="文本框 139"/>
            <p:cNvSpPr>
              <a:spLocks noChangeArrowheads="1"/>
            </p:cNvSpPr>
            <p:nvPr/>
          </p:nvSpPr>
          <p:spPr bwMode="auto">
            <a:xfrm>
              <a:off x="7433642" y="2728019"/>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原理图设计</a:t>
              </a:r>
            </a:p>
          </p:txBody>
        </p:sp>
        <p:sp>
          <p:nvSpPr>
            <p:cNvPr id="17" name="文本框 141"/>
            <p:cNvSpPr>
              <a:spLocks noChangeArrowheads="1"/>
            </p:cNvSpPr>
            <p:nvPr/>
          </p:nvSpPr>
          <p:spPr bwMode="auto">
            <a:xfrm>
              <a:off x="7124080" y="4891707"/>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制板</a:t>
              </a:r>
            </a:p>
          </p:txBody>
        </p:sp>
        <p:sp>
          <p:nvSpPr>
            <p:cNvPr id="18" name="文本框 143"/>
            <p:cNvSpPr>
              <a:spLocks noChangeArrowheads="1"/>
            </p:cNvSpPr>
            <p:nvPr/>
          </p:nvSpPr>
          <p:spPr bwMode="auto">
            <a:xfrm>
              <a:off x="3323791" y="4897252"/>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调试</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grpSp>
          <p:nvGrpSpPr>
            <p:cNvPr id="19" name="组合 152"/>
            <p:cNvGrpSpPr/>
            <p:nvPr/>
          </p:nvGrpSpPr>
          <p:grpSpPr bwMode="auto">
            <a:xfrm>
              <a:off x="2701269" y="1179069"/>
              <a:ext cx="726481" cy="646331"/>
              <a:chOff x="1125073" y="-56582"/>
              <a:chExt cx="726059" cy="646711"/>
            </a:xfrm>
          </p:grpSpPr>
          <p:sp>
            <p:nvSpPr>
              <p:cNvPr id="53" name="文本框 18"/>
              <p:cNvSpPr>
                <a:spLocks noChangeArrowheads="1"/>
              </p:cNvSpPr>
              <p:nvPr/>
            </p:nvSpPr>
            <p:spPr bwMode="auto">
              <a:xfrm>
                <a:off x="1125073" y="-56582"/>
                <a:ext cx="726059" cy="64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01</a:t>
                </a:r>
                <a:endParaRPr lang="zh-CN" altLang="en-US" sz="3600" dirty="0">
                  <a:latin typeface="微软雅黑" panose="020B0503020204020204" charset="-122"/>
                  <a:ea typeface="微软雅黑" panose="020B0503020204020204" charset="-122"/>
                  <a:cs typeface="+mn-ea"/>
                  <a:sym typeface="+mn-lt"/>
                </a:endParaRPr>
              </a:p>
            </p:txBody>
          </p:sp>
        </p:grpSp>
        <p:grpSp>
          <p:nvGrpSpPr>
            <p:cNvPr id="20" name="组合 153"/>
            <p:cNvGrpSpPr/>
            <p:nvPr/>
          </p:nvGrpSpPr>
          <p:grpSpPr bwMode="auto">
            <a:xfrm>
              <a:off x="5135040" y="1323333"/>
              <a:ext cx="726481" cy="646331"/>
              <a:chOff x="-93287" y="66963"/>
              <a:chExt cx="726060" cy="645220"/>
            </a:xfrm>
          </p:grpSpPr>
          <p:sp>
            <p:nvSpPr>
              <p:cNvPr id="52" name="文本框 155"/>
              <p:cNvSpPr>
                <a:spLocks noChangeArrowheads="1"/>
              </p:cNvSpPr>
              <p:nvPr/>
            </p:nvSpPr>
            <p:spPr bwMode="auto">
              <a:xfrm>
                <a:off x="-93287" y="66963"/>
                <a:ext cx="726060" cy="64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02</a:t>
                </a:r>
                <a:endParaRPr lang="zh-CN" altLang="en-US" sz="3600" dirty="0">
                  <a:latin typeface="微软雅黑" panose="020B0503020204020204" charset="-122"/>
                  <a:ea typeface="微软雅黑" panose="020B0503020204020204" charset="-122"/>
                  <a:cs typeface="+mn-ea"/>
                  <a:sym typeface="+mn-lt"/>
                </a:endParaRPr>
              </a:p>
            </p:txBody>
          </p:sp>
        </p:grpSp>
        <p:grpSp>
          <p:nvGrpSpPr>
            <p:cNvPr id="21" name="组合 156"/>
            <p:cNvGrpSpPr/>
            <p:nvPr/>
          </p:nvGrpSpPr>
          <p:grpSpPr bwMode="auto">
            <a:xfrm>
              <a:off x="7853168" y="1211715"/>
              <a:ext cx="726481" cy="646331"/>
              <a:chOff x="50127" y="-56729"/>
              <a:chExt cx="726060" cy="646710"/>
            </a:xfrm>
          </p:grpSpPr>
          <p:sp>
            <p:nvSpPr>
              <p:cNvPr id="51" name="文本框 158"/>
              <p:cNvSpPr>
                <a:spLocks noChangeArrowheads="1"/>
              </p:cNvSpPr>
              <p:nvPr/>
            </p:nvSpPr>
            <p:spPr bwMode="auto">
              <a:xfrm>
                <a:off x="50127" y="-56729"/>
                <a:ext cx="726060" cy="64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03</a:t>
                </a:r>
                <a:endParaRPr lang="zh-CN" altLang="en-US" sz="3600" dirty="0">
                  <a:latin typeface="微软雅黑" panose="020B0503020204020204" charset="-122"/>
                  <a:ea typeface="微软雅黑" panose="020B0503020204020204" charset="-122"/>
                  <a:cs typeface="+mn-ea"/>
                  <a:sym typeface="+mn-lt"/>
                </a:endParaRPr>
              </a:p>
            </p:txBody>
          </p:sp>
        </p:grpSp>
        <p:grpSp>
          <p:nvGrpSpPr>
            <p:cNvPr id="22" name="组合 159"/>
            <p:cNvGrpSpPr/>
            <p:nvPr/>
          </p:nvGrpSpPr>
          <p:grpSpPr bwMode="auto">
            <a:xfrm>
              <a:off x="7352694" y="3424010"/>
              <a:ext cx="875294" cy="778725"/>
              <a:chOff x="-114220" y="259655"/>
              <a:chExt cx="874787" cy="779182"/>
            </a:xfrm>
          </p:grpSpPr>
          <p:sp>
            <p:nvSpPr>
              <p:cNvPr id="50" name="文本框 161"/>
              <p:cNvSpPr>
                <a:spLocks noChangeArrowheads="1"/>
              </p:cNvSpPr>
              <p:nvPr/>
            </p:nvSpPr>
            <p:spPr bwMode="auto">
              <a:xfrm>
                <a:off x="-114220" y="259655"/>
                <a:ext cx="874787" cy="77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05</a:t>
                </a:r>
                <a:endParaRPr lang="zh-CN" altLang="en-US" sz="3600" dirty="0">
                  <a:latin typeface="微软雅黑" panose="020B0503020204020204" charset="-122"/>
                  <a:ea typeface="微软雅黑" panose="020B0503020204020204" charset="-122"/>
                  <a:cs typeface="+mn-ea"/>
                  <a:sym typeface="+mn-lt"/>
                </a:endParaRPr>
              </a:p>
            </p:txBody>
          </p:sp>
        </p:grpSp>
        <p:grpSp>
          <p:nvGrpSpPr>
            <p:cNvPr id="23" name="组合 162"/>
            <p:cNvGrpSpPr/>
            <p:nvPr/>
          </p:nvGrpSpPr>
          <p:grpSpPr bwMode="auto">
            <a:xfrm>
              <a:off x="3209650" y="3443853"/>
              <a:ext cx="875294" cy="778725"/>
              <a:chOff x="-147570" y="247170"/>
              <a:chExt cx="876943" cy="777386"/>
            </a:xfrm>
          </p:grpSpPr>
          <p:sp>
            <p:nvSpPr>
              <p:cNvPr id="49" name="文本框 164"/>
              <p:cNvSpPr>
                <a:spLocks noChangeArrowheads="1"/>
              </p:cNvSpPr>
              <p:nvPr/>
            </p:nvSpPr>
            <p:spPr bwMode="auto">
              <a:xfrm>
                <a:off x="-147570" y="247170"/>
                <a:ext cx="876943" cy="777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07</a:t>
                </a:r>
                <a:endParaRPr lang="zh-CN" altLang="en-US" sz="3600" dirty="0">
                  <a:latin typeface="微软雅黑" panose="020B0503020204020204" charset="-122"/>
                  <a:ea typeface="微软雅黑" panose="020B0503020204020204" charset="-122"/>
                  <a:cs typeface="+mn-ea"/>
                  <a:sym typeface="+mn-lt"/>
                </a:endParaRPr>
              </a:p>
            </p:txBody>
          </p:sp>
        </p:grpSp>
        <p:grpSp>
          <p:nvGrpSpPr>
            <p:cNvPr id="24" name="组合 165"/>
            <p:cNvGrpSpPr/>
            <p:nvPr/>
          </p:nvGrpSpPr>
          <p:grpSpPr bwMode="auto">
            <a:xfrm>
              <a:off x="2626863" y="5394465"/>
              <a:ext cx="875294" cy="778725"/>
              <a:chOff x="961636" y="82118"/>
              <a:chExt cx="874785" cy="779183"/>
            </a:xfrm>
          </p:grpSpPr>
          <p:sp>
            <p:nvSpPr>
              <p:cNvPr id="48" name="文本框 167"/>
              <p:cNvSpPr>
                <a:spLocks noChangeArrowheads="1"/>
              </p:cNvSpPr>
              <p:nvPr/>
            </p:nvSpPr>
            <p:spPr bwMode="auto">
              <a:xfrm>
                <a:off x="961636" y="82118"/>
                <a:ext cx="874785"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09</a:t>
                </a:r>
                <a:endParaRPr lang="zh-CN" altLang="en-US" sz="3600" dirty="0">
                  <a:latin typeface="微软雅黑" panose="020B0503020204020204" charset="-122"/>
                  <a:ea typeface="微软雅黑" panose="020B0503020204020204" charset="-122"/>
                  <a:cs typeface="+mn-ea"/>
                  <a:sym typeface="+mn-lt"/>
                </a:endParaRPr>
              </a:p>
            </p:txBody>
          </p:sp>
        </p:grpSp>
        <p:grpSp>
          <p:nvGrpSpPr>
            <p:cNvPr id="25" name="组合 168"/>
            <p:cNvGrpSpPr/>
            <p:nvPr/>
          </p:nvGrpSpPr>
          <p:grpSpPr bwMode="auto">
            <a:xfrm>
              <a:off x="5305897" y="5372881"/>
              <a:ext cx="875294" cy="778725"/>
              <a:chOff x="9025" y="41460"/>
              <a:chExt cx="874787" cy="779183"/>
            </a:xfrm>
          </p:grpSpPr>
          <p:sp>
            <p:nvSpPr>
              <p:cNvPr id="47" name="文本框 170"/>
              <p:cNvSpPr>
                <a:spLocks noChangeArrowheads="1"/>
              </p:cNvSpPr>
              <p:nvPr/>
            </p:nvSpPr>
            <p:spPr bwMode="auto">
              <a:xfrm>
                <a:off x="9025" y="41460"/>
                <a:ext cx="874787"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3600" dirty="0" smtClean="0">
                    <a:latin typeface="微软雅黑" panose="020B0503020204020204" charset="-122"/>
                    <a:ea typeface="微软雅黑" panose="020B0503020204020204" charset="-122"/>
                    <a:cs typeface="+mn-ea"/>
                    <a:sym typeface="+mn-lt"/>
                  </a:rPr>
                  <a:t>10</a:t>
                </a:r>
                <a:endParaRPr lang="zh-CN" altLang="en-US" sz="3600" dirty="0">
                  <a:latin typeface="微软雅黑" panose="020B0503020204020204" charset="-122"/>
                  <a:ea typeface="微软雅黑" panose="020B0503020204020204" charset="-122"/>
                  <a:cs typeface="+mn-ea"/>
                  <a:sym typeface="+mn-lt"/>
                </a:endParaRPr>
              </a:p>
            </p:txBody>
          </p:sp>
        </p:grpSp>
        <p:grpSp>
          <p:nvGrpSpPr>
            <p:cNvPr id="26" name="组合 171"/>
            <p:cNvGrpSpPr/>
            <p:nvPr/>
          </p:nvGrpSpPr>
          <p:grpSpPr bwMode="auto">
            <a:xfrm>
              <a:off x="7704355" y="5371030"/>
              <a:ext cx="875294" cy="778725"/>
              <a:chOff x="-1490564" y="64150"/>
              <a:chExt cx="876943" cy="779183"/>
            </a:xfrm>
          </p:grpSpPr>
          <p:sp>
            <p:nvSpPr>
              <p:cNvPr id="46" name="文本框 173"/>
              <p:cNvSpPr>
                <a:spLocks noChangeArrowheads="1"/>
              </p:cNvSpPr>
              <p:nvPr/>
            </p:nvSpPr>
            <p:spPr bwMode="auto">
              <a:xfrm>
                <a:off x="-1490564" y="64150"/>
                <a:ext cx="876943"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11</a:t>
                </a:r>
                <a:endParaRPr lang="zh-CN" altLang="en-US" sz="3600" dirty="0">
                  <a:latin typeface="微软雅黑" panose="020B0503020204020204" charset="-122"/>
                  <a:ea typeface="微软雅黑" panose="020B0503020204020204" charset="-122"/>
                  <a:cs typeface="+mn-ea"/>
                  <a:sym typeface="+mn-lt"/>
                </a:endParaRPr>
              </a:p>
            </p:txBody>
          </p:sp>
        </p:grpSp>
        <p:sp>
          <p:nvSpPr>
            <p:cNvPr id="27" name="椭圆 174"/>
            <p:cNvSpPr>
              <a:spLocks noChangeArrowheads="1"/>
            </p:cNvSpPr>
            <p:nvPr/>
          </p:nvSpPr>
          <p:spPr bwMode="auto">
            <a:xfrm>
              <a:off x="2258378" y="2215976"/>
              <a:ext cx="295275" cy="296862"/>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28" name="椭圆 175"/>
            <p:cNvSpPr>
              <a:spLocks noChangeArrowheads="1"/>
            </p:cNvSpPr>
            <p:nvPr/>
          </p:nvSpPr>
          <p:spPr bwMode="auto">
            <a:xfrm>
              <a:off x="8803229" y="6212507"/>
              <a:ext cx="296862" cy="295275"/>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pic>
          <p:nvPicPr>
            <p:cNvPr id="29" name="图片 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932" y="1812983"/>
              <a:ext cx="86201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992" y="193102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1517" y="1821158"/>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1567" y="4074145"/>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715" y="4065438"/>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5390" y="5977493"/>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1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3450" y="5977493"/>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1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39967" y="6019212"/>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145"/>
            <p:cNvSpPr>
              <a:spLocks noChangeArrowheads="1"/>
            </p:cNvSpPr>
            <p:nvPr/>
          </p:nvSpPr>
          <p:spPr bwMode="auto">
            <a:xfrm>
              <a:off x="2180718" y="6857520"/>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小批量样品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8" name="文本框 147"/>
            <p:cNvSpPr>
              <a:spLocks noChangeArrowheads="1"/>
            </p:cNvSpPr>
            <p:nvPr/>
          </p:nvSpPr>
          <p:spPr bwMode="auto">
            <a:xfrm>
              <a:off x="4938779" y="6849763"/>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交换机验证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9" name="文本框 149"/>
            <p:cNvSpPr>
              <a:spLocks noChangeArrowheads="1"/>
            </p:cNvSpPr>
            <p:nvPr/>
          </p:nvSpPr>
          <p:spPr bwMode="auto">
            <a:xfrm>
              <a:off x="7832050" y="6851396"/>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量产</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pic>
          <p:nvPicPr>
            <p:cNvPr id="40" name="图片 1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4183" y="2981137"/>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767" y="4820514"/>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文本框 145"/>
            <p:cNvSpPr>
              <a:spLocks noChangeArrowheads="1"/>
            </p:cNvSpPr>
            <p:nvPr/>
          </p:nvSpPr>
          <p:spPr bwMode="auto">
            <a:xfrm>
              <a:off x="835262" y="5619101"/>
              <a:ext cx="145856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温度补偿</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43" name="文本框 167"/>
            <p:cNvSpPr>
              <a:spLocks noChangeArrowheads="1"/>
            </p:cNvSpPr>
            <p:nvPr/>
          </p:nvSpPr>
          <p:spPr bwMode="auto">
            <a:xfrm>
              <a:off x="1106188" y="4196397"/>
              <a:ext cx="875293" cy="77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08</a:t>
              </a:r>
              <a:endParaRPr lang="zh-CN" altLang="en-US" sz="3600" dirty="0">
                <a:latin typeface="微软雅黑" panose="020B0503020204020204" charset="-122"/>
                <a:ea typeface="微软雅黑" panose="020B0503020204020204" charset="-122"/>
                <a:cs typeface="+mn-ea"/>
                <a:sym typeface="+mn-lt"/>
              </a:endParaRPr>
            </a:p>
          </p:txBody>
        </p:sp>
        <p:sp>
          <p:nvSpPr>
            <p:cNvPr id="44" name="文本框 167"/>
            <p:cNvSpPr>
              <a:spLocks noChangeArrowheads="1"/>
            </p:cNvSpPr>
            <p:nvPr/>
          </p:nvSpPr>
          <p:spPr bwMode="auto">
            <a:xfrm>
              <a:off x="9106748" y="2362389"/>
              <a:ext cx="875293" cy="77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04</a:t>
              </a:r>
              <a:endParaRPr lang="zh-CN" altLang="en-US" sz="3600" dirty="0">
                <a:latin typeface="微软雅黑" panose="020B0503020204020204" charset="-122"/>
                <a:ea typeface="微软雅黑" panose="020B0503020204020204" charset="-122"/>
                <a:cs typeface="+mn-ea"/>
                <a:sym typeface="+mn-lt"/>
              </a:endParaRPr>
            </a:p>
          </p:txBody>
        </p:sp>
        <p:sp>
          <p:nvSpPr>
            <p:cNvPr id="45" name="文本框 145"/>
            <p:cNvSpPr>
              <a:spLocks noChangeArrowheads="1"/>
            </p:cNvSpPr>
            <p:nvPr/>
          </p:nvSpPr>
          <p:spPr bwMode="auto">
            <a:xfrm>
              <a:off x="8903244" y="3871719"/>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设计</a:t>
              </a:r>
            </a:p>
          </p:txBody>
        </p:sp>
      </p:grpSp>
      <p:sp>
        <p:nvSpPr>
          <p:cNvPr id="60" name="文本框 141"/>
          <p:cNvSpPr>
            <a:spLocks noChangeArrowheads="1"/>
          </p:cNvSpPr>
          <p:nvPr/>
        </p:nvSpPr>
        <p:spPr bwMode="auto">
          <a:xfrm>
            <a:off x="5640640" y="403307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贴片</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62" name="椭圆 13"/>
          <p:cNvSpPr>
            <a:spLocks noChangeArrowheads="1"/>
          </p:cNvSpPr>
          <p:nvPr/>
        </p:nvSpPr>
        <p:spPr bwMode="auto">
          <a:xfrm>
            <a:off x="5611160" y="3374098"/>
            <a:ext cx="590286" cy="590286"/>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61" name="文本框 164"/>
          <p:cNvSpPr>
            <a:spLocks noChangeArrowheads="1"/>
          </p:cNvSpPr>
          <p:nvPr/>
        </p:nvSpPr>
        <p:spPr bwMode="auto">
          <a:xfrm>
            <a:off x="5561017" y="2740140"/>
            <a:ext cx="7264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06</a:t>
            </a:r>
            <a:endParaRPr lang="zh-CN" altLang="en-US" sz="3600" dirty="0">
              <a:latin typeface="微软雅黑" panose="020B0503020204020204" charset="-122"/>
              <a:ea typeface="微软雅黑" panose="020B0503020204020204" charset="-122"/>
              <a:cs typeface="+mn-ea"/>
              <a:sym typeface="+mn-lt"/>
            </a:endParaRPr>
          </a:p>
        </p:txBody>
      </p:sp>
      <p:pic>
        <p:nvPicPr>
          <p:cNvPr id="59" name="图片 1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126" y="3336772"/>
            <a:ext cx="714141" cy="71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核心产品</a:t>
            </a:r>
          </a:p>
        </p:txBody>
      </p:sp>
      <p:graphicFrame>
        <p:nvGraphicFramePr>
          <p:cNvPr id="6" name="对象 5"/>
          <p:cNvGraphicFramePr>
            <a:graphicFrameLocks noChangeAspect="1"/>
          </p:cNvGraphicFramePr>
          <p:nvPr>
            <p:extLst>
              <p:ext uri="{D42A27DB-BD31-4B8C-83A1-F6EECF244321}">
                <p14:modId xmlns:p14="http://schemas.microsoft.com/office/powerpoint/2010/main" val="104474017"/>
              </p:ext>
            </p:extLst>
          </p:nvPr>
        </p:nvGraphicFramePr>
        <p:xfrm>
          <a:off x="1721648" y="1836189"/>
          <a:ext cx="9257040" cy="3666600"/>
        </p:xfrm>
        <a:graphic>
          <a:graphicData uri="http://schemas.openxmlformats.org/presentationml/2006/ole">
            <mc:AlternateContent xmlns:mc="http://schemas.openxmlformats.org/markup-compatibility/2006">
              <mc:Choice xmlns:v="urn:schemas-microsoft-com:vml" Requires="v">
                <p:oleObj spid="_x0000_s1036" name="Image" r:id="rId3" imgW="9257040" imgH="3666600" progId="Photoshop.Image.18">
                  <p:embed/>
                </p:oleObj>
              </mc:Choice>
              <mc:Fallback>
                <p:oleObj name="Image" r:id="rId3" imgW="9257040" imgH="3666600" progId="Photoshop.Image.18">
                  <p:embed/>
                  <p:pic>
                    <p:nvPicPr>
                      <p:cNvPr id="0" name=""/>
                      <p:cNvPicPr/>
                      <p:nvPr/>
                    </p:nvPicPr>
                    <p:blipFill>
                      <a:blip r:embed="rId4"/>
                      <a:stretch>
                        <a:fillRect/>
                      </a:stretch>
                    </p:blipFill>
                    <p:spPr>
                      <a:xfrm>
                        <a:off x="1721648" y="1836189"/>
                        <a:ext cx="9257040" cy="3666600"/>
                      </a:xfrm>
                      <a:prstGeom prst="rect">
                        <a:avLst/>
                      </a:prstGeom>
                    </p:spPr>
                  </p:pic>
                </p:oleObj>
              </mc:Fallback>
            </mc:AlternateContent>
          </a:graphicData>
        </a:graphic>
      </p:graphicFrame>
    </p:spTree>
    <p:extLst>
      <p:ext uri="{BB962C8B-B14F-4D97-AF65-F5344CB8AC3E}">
        <p14:creationId xmlns:p14="http://schemas.microsoft.com/office/powerpoint/2010/main" val="2558992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可调谐激光解决方案</a:t>
            </a:r>
            <a:endParaRPr lang="zh-CN" altLang="en-US" dirty="0"/>
          </a:p>
        </p:txBody>
      </p:sp>
      <p:pic>
        <p:nvPicPr>
          <p:cNvPr id="3074" name="Picture 2" descr="http://gb.6comgiga.com/imageRepository/f92d1c53-871b-45fc-8452-92d62f7022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575" y="1117116"/>
            <a:ext cx="8824302" cy="4997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FTTX</a:t>
            </a:r>
            <a:r>
              <a:rPr lang="zh-CN" altLang="en-US" dirty="0"/>
              <a:t>网络解决方案</a:t>
            </a:r>
          </a:p>
        </p:txBody>
      </p:sp>
      <p:pic>
        <p:nvPicPr>
          <p:cNvPr id="4098" name="Picture 2" descr="http://gb.6comgiga.com/imageRepository/07500c7f-6ce3-4176-a4e5-80e2a36d63b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443" y="1027906"/>
            <a:ext cx="9124122" cy="5134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电信网络解决方案</a:t>
            </a:r>
          </a:p>
        </p:txBody>
      </p:sp>
      <p:pic>
        <p:nvPicPr>
          <p:cNvPr id="5122" name="Picture 2" descr="http://gb.6comgiga.com/imageRepository/dd44714f-1397-48eb-ad5c-f2fc0319bfc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86" y="1178408"/>
            <a:ext cx="8925339" cy="4576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6663055" cy="521970"/>
          </a:xfrm>
          <a:prstGeom prst="rect">
            <a:avLst/>
          </a:prstGeom>
        </p:spPr>
        <p:txBody>
          <a:bodyPr wrap="none">
            <a:spAutoFit/>
          </a:bodyPr>
          <a:lstStyle/>
          <a:p>
            <a:pPr>
              <a:defRPr/>
            </a:pPr>
            <a:r>
              <a:rPr lang="en-US" altLang="zh-CN" sz="2800" dirty="0">
                <a:cs typeface="+mn-ea"/>
                <a:sym typeface="+mn-lt"/>
              </a:rPr>
              <a:t>移动网和5G光传输-前传/中传/回传光模块</a:t>
            </a:r>
          </a:p>
        </p:txBody>
      </p:sp>
      <p:sp>
        <p:nvSpPr>
          <p:cNvPr id="33" name="TextBox 80"/>
          <p:cNvSpPr txBox="1">
            <a:spLocks noChangeArrowheads="1"/>
          </p:cNvSpPr>
          <p:nvPr/>
        </p:nvSpPr>
        <p:spPr bwMode="auto">
          <a:xfrm>
            <a:off x="2689813" y="685776"/>
            <a:ext cx="184731" cy="461665"/>
          </a:xfrm>
          <a:prstGeom prst="rect">
            <a:avLst/>
          </a:prstGeom>
          <a:noFill/>
          <a:ln w="9525">
            <a:noFill/>
            <a:miter lim="800000"/>
          </a:ln>
        </p:spPr>
        <p:txBody>
          <a:bodyPr wrap="none">
            <a:spAutoFit/>
          </a:bodyPr>
          <a:lstStyle/>
          <a:p>
            <a:endParaRPr lang="en-US" sz="2400" b="1" dirty="0">
              <a:cs typeface="+mn-ea"/>
              <a:sym typeface="+mn-lt"/>
            </a:endParaRPr>
          </a:p>
        </p:txBody>
      </p:sp>
      <p:sp>
        <p:nvSpPr>
          <p:cNvPr id="34" name="矩形 28"/>
          <p:cNvSpPr>
            <a:spLocks noChangeArrowheads="1"/>
          </p:cNvSpPr>
          <p:nvPr/>
        </p:nvSpPr>
        <p:spPr bwMode="auto">
          <a:xfrm>
            <a:off x="1891008" y="5176449"/>
            <a:ext cx="2682530"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FF0000"/>
                </a:solidFill>
                <a:cs typeface="+mn-ea"/>
                <a:sym typeface="+mn-lt"/>
              </a:rPr>
              <a:t>2G/3G/4G  LTE移动基站回传光模块</a:t>
            </a:r>
          </a:p>
        </p:txBody>
      </p:sp>
      <p:pic>
        <p:nvPicPr>
          <p:cNvPr id="35"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82286" y="5491127"/>
            <a:ext cx="860016" cy="58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6"/>
          <p:cNvSpPr txBox="1">
            <a:spLocks noChangeArrowheads="1"/>
          </p:cNvSpPr>
          <p:nvPr/>
        </p:nvSpPr>
        <p:spPr bwMode="auto">
          <a:xfrm>
            <a:off x="5077595" y="6036528"/>
            <a:ext cx="16401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 25G</a:t>
            </a:r>
            <a:r>
              <a:rPr lang="zh-CN" altLang="en-US" sz="900" dirty="0">
                <a:latin typeface="+mn-lt"/>
                <a:ea typeface="+mn-ea"/>
                <a:cs typeface="+mn-ea"/>
                <a:sym typeface="+mn-lt"/>
              </a:rPr>
              <a:t> </a:t>
            </a:r>
            <a:r>
              <a:rPr lang="en-US" altLang="zh-CN" sz="900" dirty="0">
                <a:latin typeface="+mn-lt"/>
                <a:ea typeface="+mn-ea"/>
                <a:cs typeface="+mn-ea"/>
                <a:sym typeface="+mn-lt"/>
              </a:rPr>
              <a:t>SFP28</a:t>
            </a:r>
            <a:r>
              <a:rPr lang="zh-CN" altLang="en-US" sz="900" dirty="0">
                <a:latin typeface="+mn-lt"/>
                <a:ea typeface="+mn-ea"/>
                <a:cs typeface="+mn-ea"/>
                <a:sym typeface="+mn-lt"/>
              </a:rPr>
              <a:t> </a:t>
            </a:r>
            <a:r>
              <a:rPr lang="en-US" altLang="zh-CN" sz="900" dirty="0">
                <a:latin typeface="+mn-lt"/>
                <a:ea typeface="+mn-ea"/>
                <a:cs typeface="+mn-ea"/>
                <a:sym typeface="+mn-lt"/>
              </a:rPr>
              <a:t>SR/LR/ER BIDI</a:t>
            </a:r>
          </a:p>
          <a:p>
            <a:pPr eaLnBrk="1" hangingPunct="1"/>
            <a:r>
              <a:rPr lang="en-US" altLang="zh-CN" sz="900" dirty="0">
                <a:latin typeface="+mn-lt"/>
                <a:ea typeface="+mn-ea"/>
                <a:cs typeface="+mn-ea"/>
                <a:sym typeface="+mn-lt"/>
              </a:rPr>
              <a:t>25G LAN-WDM / DWDM ER</a:t>
            </a:r>
          </a:p>
        </p:txBody>
      </p:sp>
      <p:pic>
        <p:nvPicPr>
          <p:cNvPr id="37" name="图片 39"/>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470082" y="5460464"/>
            <a:ext cx="734290" cy="57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0"/>
          <p:cNvSpPr txBox="1">
            <a:spLocks noChangeArrowheads="1"/>
          </p:cNvSpPr>
          <p:nvPr/>
        </p:nvSpPr>
        <p:spPr bwMode="auto">
          <a:xfrm>
            <a:off x="8908182" y="6066025"/>
            <a:ext cx="1749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cs typeface="+mn-ea"/>
                <a:sym typeface="+mn-lt"/>
              </a:rPr>
              <a:t>200G LR4/ER4</a:t>
            </a:r>
          </a:p>
          <a:p>
            <a:pPr eaLnBrk="1" hangingPunct="1"/>
            <a:r>
              <a:rPr lang="en-US" altLang="zh-CN" sz="900" dirty="0">
                <a:cs typeface="+mn-ea"/>
                <a:sym typeface="+mn-lt"/>
              </a:rPr>
              <a:t>100G/200G/400G DCO ZR</a:t>
            </a:r>
          </a:p>
        </p:txBody>
      </p:sp>
      <p:pic>
        <p:nvPicPr>
          <p:cNvPr id="39"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3414592" y="5533598"/>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43"/>
          <p:cNvSpPr>
            <a:spLocks noChangeArrowheads="1"/>
          </p:cNvSpPr>
          <p:nvPr/>
        </p:nvSpPr>
        <p:spPr bwMode="auto">
          <a:xfrm>
            <a:off x="3316317" y="6130007"/>
            <a:ext cx="8034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10GE SFP+</a:t>
            </a:r>
          </a:p>
        </p:txBody>
      </p:sp>
      <p:cxnSp>
        <p:nvCxnSpPr>
          <p:cNvPr id="41" name="直接连接符 106"/>
          <p:cNvCxnSpPr/>
          <p:nvPr/>
        </p:nvCxnSpPr>
        <p:spPr bwMode="auto">
          <a:xfrm flipH="1">
            <a:off x="1826808" y="6396567"/>
            <a:ext cx="8648636" cy="0"/>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106"/>
          <p:cNvCxnSpPr/>
          <p:nvPr/>
        </p:nvCxnSpPr>
        <p:spPr bwMode="auto">
          <a:xfrm>
            <a:off x="4861570" y="5248655"/>
            <a:ext cx="0" cy="1147912"/>
          </a:xfrm>
          <a:prstGeom prst="line">
            <a:avLst/>
          </a:prstGeom>
          <a:ln w="6350">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43" name="Picture 10" descr="Macintosh HD:Users:Adam:Desktop:5ZR0A00-TNBL To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438677">
            <a:off x="2056860" y="5509194"/>
            <a:ext cx="596527" cy="5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8"/>
          <p:cNvSpPr>
            <a:spLocks noChangeArrowheads="1"/>
          </p:cNvSpPr>
          <p:nvPr/>
        </p:nvSpPr>
        <p:spPr bwMode="auto">
          <a:xfrm>
            <a:off x="1901709" y="6140928"/>
            <a:ext cx="84830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a:latin typeface="+mn-lt"/>
                <a:ea typeface="+mn-ea"/>
                <a:cs typeface="+mn-ea"/>
                <a:sym typeface="+mn-lt"/>
              </a:rPr>
              <a:t>3G/6G SFP+</a:t>
            </a:r>
          </a:p>
        </p:txBody>
      </p:sp>
      <p:sp>
        <p:nvSpPr>
          <p:cNvPr id="47" name="TextBox 96"/>
          <p:cNvSpPr txBox="1">
            <a:spLocks noChangeArrowheads="1"/>
          </p:cNvSpPr>
          <p:nvPr/>
        </p:nvSpPr>
        <p:spPr bwMode="auto">
          <a:xfrm>
            <a:off x="6269155" y="6144295"/>
            <a:ext cx="21191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750" dirty="0">
                <a:latin typeface="+mn-lt"/>
                <a:ea typeface="+mn-ea"/>
                <a:cs typeface="+mn-ea"/>
                <a:sym typeface="+mn-lt"/>
              </a:rPr>
              <a:t> </a:t>
            </a:r>
          </a:p>
        </p:txBody>
      </p:sp>
      <p:sp>
        <p:nvSpPr>
          <p:cNvPr id="48" name="矩形 47"/>
          <p:cNvSpPr>
            <a:spLocks noChangeArrowheads="1"/>
          </p:cNvSpPr>
          <p:nvPr/>
        </p:nvSpPr>
        <p:spPr bwMode="auto">
          <a:xfrm>
            <a:off x="5613307" y="5184852"/>
            <a:ext cx="196659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latin typeface="+mn-lt"/>
                <a:ea typeface="+mn-ea"/>
                <a:cs typeface="+mn-ea"/>
                <a:sym typeface="+mn-lt"/>
              </a:rPr>
              <a:t>5G</a:t>
            </a:r>
            <a:r>
              <a:rPr lang="zh-CN" altLang="en-US" sz="900" dirty="0">
                <a:solidFill>
                  <a:srgbClr val="C00000"/>
                </a:solidFill>
                <a:latin typeface="+mn-lt"/>
                <a:ea typeface="+mn-ea"/>
                <a:cs typeface="+mn-ea"/>
                <a:sym typeface="+mn-lt"/>
              </a:rPr>
              <a:t> </a:t>
            </a:r>
            <a:r>
              <a:rPr lang="en-US" altLang="zh-CN" sz="900" dirty="0">
                <a:solidFill>
                  <a:srgbClr val="FF0000"/>
                </a:solidFill>
                <a:cs typeface="+mn-ea"/>
                <a:sym typeface="+mn-lt"/>
              </a:rPr>
              <a:t>前传光模块系列</a:t>
            </a:r>
          </a:p>
        </p:txBody>
      </p:sp>
      <p:sp>
        <p:nvSpPr>
          <p:cNvPr id="49" name="矩形 29"/>
          <p:cNvSpPr>
            <a:spLocks noChangeArrowheads="1"/>
          </p:cNvSpPr>
          <p:nvPr/>
        </p:nvSpPr>
        <p:spPr bwMode="auto">
          <a:xfrm>
            <a:off x="7917087" y="5139767"/>
            <a:ext cx="2558415"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C00000"/>
                </a:solidFill>
                <a:ea typeface="微软雅黑" panose="020B0503020204020204" charset="-122"/>
                <a:sym typeface="+mn-ea"/>
              </a:rPr>
              <a:t>5G </a:t>
            </a:r>
            <a:r>
              <a:rPr lang="en-US" altLang="zh-CN" sz="900">
                <a:solidFill>
                  <a:srgbClr val="C00000"/>
                </a:solidFill>
                <a:ea typeface="微软雅黑" panose="020B0503020204020204" charset="-122"/>
                <a:sym typeface="+mn-ea"/>
              </a:rPr>
              <a:t>中传/回传光模块系列</a:t>
            </a:r>
          </a:p>
        </p:txBody>
      </p:sp>
      <p:pic>
        <p:nvPicPr>
          <p:cNvPr id="50" name="图片 49"/>
          <p:cNvPicPr>
            <a:picLocks noChangeAspect="1"/>
          </p:cNvPicPr>
          <p:nvPr/>
        </p:nvPicPr>
        <p:blipFill rotWithShape="1">
          <a:blip r:embed="rId6" cstate="screen"/>
          <a:srcRect/>
          <a:stretch>
            <a:fillRect/>
          </a:stretch>
        </p:blipFill>
        <p:spPr>
          <a:xfrm>
            <a:off x="6891958" y="5460464"/>
            <a:ext cx="840165" cy="649160"/>
          </a:xfrm>
          <a:prstGeom prst="rect">
            <a:avLst/>
          </a:prstGeom>
        </p:spPr>
      </p:pic>
      <p:sp>
        <p:nvSpPr>
          <p:cNvPr id="51" name="TextBox 40"/>
          <p:cNvSpPr txBox="1">
            <a:spLocks noChangeArrowheads="1"/>
          </p:cNvSpPr>
          <p:nvPr/>
        </p:nvSpPr>
        <p:spPr bwMode="auto">
          <a:xfrm>
            <a:off x="6891958" y="6055000"/>
            <a:ext cx="1930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latin typeface="+mn-lt"/>
                <a:ea typeface="+mn-ea"/>
                <a:cs typeface="+mn-ea"/>
                <a:sym typeface="+mn-lt"/>
              </a:rPr>
              <a:t>50G FR/LR/ER </a:t>
            </a:r>
            <a:r>
              <a:rPr lang="en-US" altLang="zh-CN" sz="900" dirty="0" err="1">
                <a:latin typeface="+mn-lt"/>
                <a:ea typeface="+mn-ea"/>
                <a:cs typeface="+mn-ea"/>
                <a:sym typeface="+mn-lt"/>
              </a:rPr>
              <a:t>BiDI</a:t>
            </a:r>
            <a:endParaRPr lang="en-US" altLang="zh-CN" sz="900" dirty="0">
              <a:latin typeface="+mn-lt"/>
              <a:ea typeface="+mn-ea"/>
              <a:cs typeface="+mn-ea"/>
              <a:sym typeface="+mn-lt"/>
            </a:endParaRPr>
          </a:p>
          <a:p>
            <a:pPr eaLnBrk="1" hangingPunct="1"/>
            <a:r>
              <a:rPr lang="en-US" altLang="zh-CN" sz="900" dirty="0">
                <a:latin typeface="+mn-lt"/>
                <a:ea typeface="+mn-ea"/>
                <a:cs typeface="+mn-ea"/>
                <a:sym typeface="+mn-lt"/>
              </a:rPr>
              <a:t>100G CWDM4/LR4/ER4/DWDM</a:t>
            </a:r>
          </a:p>
        </p:txBody>
      </p:sp>
      <p:pic>
        <p:nvPicPr>
          <p:cNvPr id="52" name="图片 51"/>
          <p:cNvPicPr>
            <a:picLocks noChangeAspect="1"/>
          </p:cNvPicPr>
          <p:nvPr/>
        </p:nvPicPr>
        <p:blipFill>
          <a:blip r:embed="rId7" cstate="screen"/>
          <a:stretch>
            <a:fillRect/>
          </a:stretch>
        </p:blipFill>
        <p:spPr>
          <a:xfrm>
            <a:off x="8173938" y="5388457"/>
            <a:ext cx="864096" cy="628341"/>
          </a:xfrm>
          <a:prstGeom prst="rect">
            <a:avLst/>
          </a:prstGeom>
        </p:spPr>
      </p:pic>
      <p:sp>
        <p:nvSpPr>
          <p:cNvPr id="53" name="TextBox 52"/>
          <p:cNvSpPr txBox="1"/>
          <p:nvPr/>
        </p:nvSpPr>
        <p:spPr bwMode="auto">
          <a:xfrm>
            <a:off x="1650408" y="3588518"/>
            <a:ext cx="2448272" cy="1599565"/>
          </a:xfrm>
          <a:prstGeom prst="rect">
            <a:avLst/>
          </a:prstGeom>
          <a:solidFill>
            <a:schemeClr val="bg1"/>
          </a:solidFill>
          <a:ln w="9525">
            <a:noFill/>
            <a:miter lim="800000"/>
          </a:ln>
        </p:spPr>
        <p:txBody>
          <a:bodyPr wrap="square" rtlCol="0">
            <a:spAutoFit/>
          </a:bodyPr>
          <a:lstStyle/>
          <a:p>
            <a:pPr algn="l"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前传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光纤直驱</a:t>
            </a:r>
          </a:p>
          <a:p>
            <a:pPr algn="l" latinLnBrk="1"/>
            <a:r>
              <a:rPr lang="en-US" altLang="zh-CN" sz="1400" dirty="0">
                <a:latin typeface="Calibri" panose="020F0502020204030204" pitchFamily="34" charset="0"/>
                <a:cs typeface="Calibri" panose="020F0502020204030204" pitchFamily="34" charset="0"/>
              </a:rPr>
              <a:t>10G CWDM ZR</a:t>
            </a:r>
          </a:p>
          <a:p>
            <a:pPr algn="l" latinLnBrk="1"/>
            <a:r>
              <a:rPr lang="en-US" altLang="zh-CN" sz="1400" dirty="0">
                <a:latin typeface="Calibri" panose="020F0502020204030204" pitchFamily="34" charset="0"/>
                <a:cs typeface="Calibri" panose="020F0502020204030204" pitchFamily="34" charset="0"/>
              </a:rPr>
              <a:t>10G DWDM ZR</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dirty="0">
                <a:latin typeface="Calibri" panose="020F0502020204030204" pitchFamily="34" charset="0"/>
                <a:cs typeface="Calibri" panose="020F0502020204030204" pitchFamily="34" charset="0"/>
              </a:rPr>
              <a:t>25G SFP28 LR / BIDI LR   </a:t>
            </a:r>
          </a:p>
          <a:p>
            <a:pPr latinLnBrk="1"/>
            <a:r>
              <a:rPr lang="en-US" altLang="zh-CN" sz="1400" dirty="0">
                <a:latin typeface="Calibri" panose="020F0502020204030204" pitchFamily="34" charset="0"/>
                <a:cs typeface="Calibri" panose="020F0502020204030204" pitchFamily="34" charset="0"/>
              </a:rPr>
              <a:t>50G SFP56 LR / BIDI LR</a:t>
            </a:r>
          </a:p>
          <a:p>
            <a:pPr latinLnBrk="1"/>
            <a:r>
              <a:rPr lang="en-US" altLang="zh-CN" sz="1400" dirty="0">
                <a:latin typeface="Calibri" panose="020F0502020204030204" pitchFamily="34" charset="0"/>
                <a:ea typeface="Arial Unicode MS" panose="020B0604020202020204" charset="-122"/>
                <a:cs typeface="Calibri" panose="020F0502020204030204" pitchFamily="34" charset="0"/>
              </a:rPr>
              <a:t>0~10km</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4" name="TextBox 53"/>
          <p:cNvSpPr txBox="1"/>
          <p:nvPr/>
        </p:nvSpPr>
        <p:spPr bwMode="auto">
          <a:xfrm>
            <a:off x="4789562" y="3818232"/>
            <a:ext cx="2592288" cy="1168400"/>
          </a:xfrm>
          <a:prstGeom prst="rect">
            <a:avLst/>
          </a:prstGeom>
          <a:solidFill>
            <a:schemeClr val="bg1"/>
          </a:solidFill>
          <a:ln w="9525">
            <a:noFill/>
            <a:miter lim="800000"/>
          </a:ln>
        </p:spPr>
        <p:txBody>
          <a:bodyPr wrap="square" rtlCol="0">
            <a:spAutoFit/>
          </a:bodyPr>
          <a:lstStyle/>
          <a:p>
            <a:pPr latinLnBrk="1"/>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中传</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100G /200G DWDM</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DWDM  ER </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100G CFP / 200G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40~80km </a:t>
            </a:r>
            <a:endParaRPr lang="zh-CN" altLang="en-US" sz="1400" dirty="0">
              <a:latin typeface="Calibri" panose="020F0502020204030204" pitchFamily="34" charset="0"/>
              <a:ea typeface="Arial Unicode MS" panose="020B0604020202020204" charset="-122"/>
              <a:cs typeface="Calibri" panose="020F0502020204030204" pitchFamily="34" charset="0"/>
            </a:endParaRPr>
          </a:p>
        </p:txBody>
      </p:sp>
      <p:sp>
        <p:nvSpPr>
          <p:cNvPr id="55" name="TextBox 54"/>
          <p:cNvSpPr txBox="1"/>
          <p:nvPr/>
        </p:nvSpPr>
        <p:spPr bwMode="auto">
          <a:xfrm>
            <a:off x="7917215" y="3818233"/>
            <a:ext cx="2520280" cy="953135"/>
          </a:xfrm>
          <a:prstGeom prst="rect">
            <a:avLst/>
          </a:prstGeom>
          <a:solidFill>
            <a:schemeClr val="bg1"/>
          </a:solidFill>
          <a:ln w="9525">
            <a:noFill/>
            <a:miter lim="800000"/>
          </a:ln>
        </p:spPr>
        <p:txBody>
          <a:bodyPr wrap="square" rtlCol="0">
            <a:spAutoFit/>
          </a:bodyPr>
          <a:lstStyle/>
          <a:p>
            <a:pPr algn="l" latinLnBrk="1"/>
            <a:r>
              <a:rPr lang="zh-CN" altLang="en-US" sz="1400" dirty="0">
                <a:latin typeface="Calibri" panose="020F0502020204030204" pitchFamily="34" charset="0"/>
                <a:ea typeface="Arial Unicode MS" panose="020B0604020202020204" charset="-122"/>
                <a:cs typeface="Calibri" panose="020F0502020204030204" pitchFamily="34" charset="0"/>
              </a:rPr>
              <a:t>回传</a:t>
            </a:r>
            <a:endParaRPr lang="en-US" altLang="zh-CN" sz="1400" dirty="0">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400G </a:t>
            </a:r>
            <a:r>
              <a:rPr lang="zh-CN" altLang="en-US"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rPr>
              <a:t>相干</a:t>
            </a:r>
            <a:endParaRPr lang="en-US" altLang="zh-CN" sz="1400" b="1" dirty="0">
              <a:solidFill>
                <a:schemeClr val="tx2">
                  <a:lumMod val="60000"/>
                  <a:lumOff val="40000"/>
                </a:schemeClr>
              </a:solidFill>
              <a:latin typeface="Calibri" panose="020F0502020204030204" pitchFamily="34" charset="0"/>
              <a:ea typeface="Arial Unicode MS" panose="020B0604020202020204" charset="-122"/>
              <a:cs typeface="Calibri" panose="020F0502020204030204" pitchFamily="34" charset="0"/>
            </a:endParaRP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400G CFP2 DCO</a:t>
            </a:r>
          </a:p>
          <a:p>
            <a:pPr algn="l" latinLnBrk="1"/>
            <a:r>
              <a:rPr lang="en-US" altLang="zh-CN" sz="1400" dirty="0">
                <a:latin typeface="Calibri" panose="020F0502020204030204" pitchFamily="34" charset="0"/>
                <a:ea typeface="Arial Unicode MS" panose="020B0604020202020204" charset="-122"/>
                <a:cs typeface="Calibri" panose="020F0502020204030204" pitchFamily="34" charset="0"/>
              </a:rPr>
              <a:t>&lt;200km</a:t>
            </a:r>
            <a:r>
              <a:rPr lang="en-US" altLang="zh-CN" sz="1400" dirty="0">
                <a:latin typeface="Arial Unicode MS" panose="020B0604020202020204" charset="-122"/>
                <a:ea typeface="Arial Unicode MS" panose="020B0604020202020204" charset="-122"/>
                <a:cs typeface="Arial Unicode MS" panose="020B0604020202020204" charset="-122"/>
              </a:rPr>
              <a:t> </a:t>
            </a:r>
            <a:endParaRPr lang="zh-CN" altLang="en-US" sz="1400" dirty="0">
              <a:latin typeface="Arial Unicode MS" panose="020B0604020202020204" charset="-122"/>
              <a:ea typeface="Arial Unicode MS" panose="020B0604020202020204" charset="-122"/>
              <a:cs typeface="Arial Unicode MS" panose="020B0604020202020204" charset="-122"/>
            </a:endParaRPr>
          </a:p>
        </p:txBody>
      </p:sp>
      <p:grpSp>
        <p:nvGrpSpPr>
          <p:cNvPr id="10" name="组合 9"/>
          <p:cNvGrpSpPr/>
          <p:nvPr/>
        </p:nvGrpSpPr>
        <p:grpSpPr>
          <a:xfrm>
            <a:off x="1692910" y="1111885"/>
            <a:ext cx="8604250" cy="2485390"/>
            <a:chOff x="266" y="1638"/>
            <a:chExt cx="13550" cy="3914"/>
          </a:xfrm>
        </p:grpSpPr>
        <p:pic>
          <p:nvPicPr>
            <p:cNvPr id="57" name="Picture 2"/>
            <p:cNvPicPr>
              <a:picLocks noChangeAspect="1" noChangeArrowheads="1"/>
            </p:cNvPicPr>
            <p:nvPr/>
          </p:nvPicPr>
          <p:blipFill>
            <a:blip r:embed="rId8" cstate="screen"/>
            <a:srcRect/>
            <a:stretch>
              <a:fillRect/>
            </a:stretch>
          </p:blipFill>
          <p:spPr bwMode="auto">
            <a:xfrm>
              <a:off x="266" y="1814"/>
              <a:ext cx="13550" cy="3717"/>
            </a:xfrm>
            <a:prstGeom prst="rect">
              <a:avLst/>
            </a:prstGeom>
            <a:noFill/>
            <a:ln w="9525">
              <a:noFill/>
              <a:miter lim="800000"/>
              <a:headEnd/>
              <a:tailEnd/>
            </a:ln>
          </p:spPr>
        </p:pic>
        <p:sp>
          <p:nvSpPr>
            <p:cNvPr id="3" name="文本框 2"/>
            <p:cNvSpPr txBox="1"/>
            <p:nvPr/>
          </p:nvSpPr>
          <p:spPr>
            <a:xfrm>
              <a:off x="1288" y="5021"/>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前传</a:t>
              </a:r>
            </a:p>
          </p:txBody>
        </p:sp>
        <p:sp>
          <p:nvSpPr>
            <p:cNvPr id="7" name="文本框 6"/>
            <p:cNvSpPr txBox="1"/>
            <p:nvPr/>
          </p:nvSpPr>
          <p:spPr>
            <a:xfrm>
              <a:off x="4547"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中传</a:t>
              </a:r>
            </a:p>
          </p:txBody>
        </p:sp>
        <p:sp>
          <p:nvSpPr>
            <p:cNvPr id="8" name="文本框 7"/>
            <p:cNvSpPr txBox="1"/>
            <p:nvPr/>
          </p:nvSpPr>
          <p:spPr>
            <a:xfrm>
              <a:off x="9696" y="4990"/>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sp>
          <p:nvSpPr>
            <p:cNvPr id="9" name="文本框 8"/>
            <p:cNvSpPr txBox="1"/>
            <p:nvPr/>
          </p:nvSpPr>
          <p:spPr>
            <a:xfrm>
              <a:off x="7763" y="1638"/>
              <a:ext cx="1933" cy="531"/>
            </a:xfrm>
            <a:prstGeom prst="rect">
              <a:avLst/>
            </a:prstGeom>
            <a:solidFill>
              <a:schemeClr val="bg1"/>
            </a:solidFill>
            <a:ln w="9525">
              <a:noFill/>
              <a:miter lim="800000"/>
            </a:ln>
          </p:spPr>
          <p:txBody>
            <a:bodyPr wrap="square">
              <a:spAutoFit/>
            </a:bodyPr>
            <a:lstStyle/>
            <a:p>
              <a:pPr algn="l" latinLnBrk="1"/>
              <a:r>
                <a:rPr lang="zh-CN" altLang="en-US" sz="1600" b="1" dirty="0">
                  <a:latin typeface="Helvetica" panose="020B0604020202030204" pitchFamily="34" charset="0"/>
                </a:rPr>
                <a:t>回传</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496613" y="305465"/>
            <a:ext cx="3894015" cy="523220"/>
          </a:xfrm>
          <a:prstGeom prst="rect">
            <a:avLst/>
          </a:prstGeom>
        </p:spPr>
        <p:txBody>
          <a:bodyPr wrap="none">
            <a:spAutoFit/>
          </a:bodyPr>
          <a:lstStyle/>
          <a:p>
            <a:pPr>
              <a:defRPr/>
            </a:pPr>
            <a:r>
              <a:rPr lang="en-US" altLang="zh-CN" sz="2800" dirty="0">
                <a:latin typeface="+mj-ea"/>
                <a:ea typeface="+mj-ea"/>
                <a:cs typeface="+mj-ea"/>
                <a:sym typeface="+mn-lt"/>
              </a:rPr>
              <a:t>5G光传输前传解决方案</a:t>
            </a:r>
          </a:p>
        </p:txBody>
      </p:sp>
      <p:pic>
        <p:nvPicPr>
          <p:cNvPr id="29" name="图片 28"/>
          <p:cNvPicPr/>
          <p:nvPr/>
        </p:nvPicPr>
        <p:blipFill>
          <a:blip r:embed="rId3" cstate="screen"/>
          <a:srcRect/>
          <a:stretch>
            <a:fillRect/>
          </a:stretch>
        </p:blipFill>
        <p:spPr bwMode="auto">
          <a:xfrm>
            <a:off x="7104112" y="1917086"/>
            <a:ext cx="3384376" cy="1311643"/>
          </a:xfrm>
          <a:prstGeom prst="rect">
            <a:avLst/>
          </a:prstGeom>
          <a:noFill/>
          <a:ln w="9525">
            <a:noFill/>
            <a:miter lim="800000"/>
            <a:headEnd/>
            <a:tailEnd/>
          </a:ln>
        </p:spPr>
      </p:pic>
      <p:sp>
        <p:nvSpPr>
          <p:cNvPr id="35" name="TextBox 34"/>
          <p:cNvSpPr txBox="1"/>
          <p:nvPr/>
        </p:nvSpPr>
        <p:spPr>
          <a:xfrm>
            <a:off x="2606040" y="1128396"/>
            <a:ext cx="2896870" cy="337185"/>
          </a:xfrm>
          <a:prstGeom prst="rect">
            <a:avLst/>
          </a:prstGeom>
          <a:noFill/>
        </p:spPr>
        <p:txBody>
          <a:bodyPr wrap="square" rtlCol="0">
            <a:spAutoFit/>
          </a:bodyPr>
          <a:lstStyle/>
          <a:p>
            <a:r>
              <a:rPr lang="zh-CN" altLang="zh-CN" sz="1600" dirty="0"/>
              <a:t> </a:t>
            </a:r>
            <a:r>
              <a:rPr lang="en-US" altLang="zh-CN" sz="1600" dirty="0"/>
              <a:t>5G前传/中传的速率与距离</a:t>
            </a:r>
          </a:p>
        </p:txBody>
      </p:sp>
      <p:pic>
        <p:nvPicPr>
          <p:cNvPr id="36" name="图片 35"/>
          <p:cNvPicPr/>
          <p:nvPr/>
        </p:nvPicPr>
        <p:blipFill>
          <a:blip r:embed="rId4" cstate="screen"/>
          <a:srcRect/>
          <a:stretch>
            <a:fillRect/>
          </a:stretch>
        </p:blipFill>
        <p:spPr bwMode="auto">
          <a:xfrm>
            <a:off x="2247420" y="4216219"/>
            <a:ext cx="3776573" cy="1879691"/>
          </a:xfrm>
          <a:prstGeom prst="rect">
            <a:avLst/>
          </a:prstGeom>
          <a:noFill/>
          <a:ln w="9525">
            <a:noFill/>
            <a:miter lim="800000"/>
            <a:headEnd/>
            <a:tailEnd/>
          </a:ln>
        </p:spPr>
      </p:pic>
      <p:sp>
        <p:nvSpPr>
          <p:cNvPr id="37" name="TextBox 36"/>
          <p:cNvSpPr txBox="1"/>
          <p:nvPr/>
        </p:nvSpPr>
        <p:spPr>
          <a:xfrm>
            <a:off x="2996565" y="6071871"/>
            <a:ext cx="2797810" cy="337185"/>
          </a:xfrm>
          <a:prstGeom prst="rect">
            <a:avLst/>
          </a:prstGeom>
          <a:noFill/>
        </p:spPr>
        <p:txBody>
          <a:bodyPr wrap="square" rtlCol="0">
            <a:spAutoFit/>
          </a:bodyPr>
          <a:lstStyle/>
          <a:p>
            <a:r>
              <a:rPr lang="en-US" altLang="zh-CN" sz="1600" dirty="0"/>
              <a:t> </a:t>
            </a:r>
            <a:r>
              <a:rPr lang="en-US" altLang="zh-CN" sz="1600" dirty="0">
                <a:sym typeface="+mn-ea"/>
              </a:rPr>
              <a:t>5G </a:t>
            </a:r>
            <a:r>
              <a:rPr lang="zh-CN" altLang="en-US" sz="1600" dirty="0">
                <a:sym typeface="+mn-ea"/>
              </a:rPr>
              <a:t>前传</a:t>
            </a:r>
            <a:r>
              <a:rPr lang="zh-CN" altLang="zh-CN" sz="1600" dirty="0">
                <a:sym typeface="+mn-ea"/>
              </a:rPr>
              <a:t>光纤直连方案</a:t>
            </a:r>
            <a:endParaRPr lang="zh-CN" altLang="en-US" sz="1600" dirty="0"/>
          </a:p>
        </p:txBody>
      </p:sp>
      <p:sp>
        <p:nvSpPr>
          <p:cNvPr id="38" name="TextBox 37"/>
          <p:cNvSpPr txBox="1"/>
          <p:nvPr/>
        </p:nvSpPr>
        <p:spPr>
          <a:xfrm>
            <a:off x="7702550" y="3408681"/>
            <a:ext cx="2207260" cy="337185"/>
          </a:xfrm>
          <a:prstGeom prst="rect">
            <a:avLst/>
          </a:prstGeom>
          <a:noFill/>
        </p:spPr>
        <p:txBody>
          <a:bodyPr wrap="square" rtlCol="0">
            <a:spAutoFit/>
          </a:bodyPr>
          <a:lstStyle/>
          <a:p>
            <a:r>
              <a:rPr lang="en-US" altLang="zh-CN" sz="1600" dirty="0">
                <a:sym typeface="+mn-ea"/>
              </a:rPr>
              <a:t>5G </a:t>
            </a:r>
            <a:r>
              <a:rPr lang="zh-CN" altLang="en-US" sz="1600" dirty="0">
                <a:sym typeface="+mn-ea"/>
              </a:rPr>
              <a:t>前传</a:t>
            </a:r>
            <a:r>
              <a:rPr lang="en-US" altLang="zh-CN" sz="1600" dirty="0">
                <a:sym typeface="+mn-ea"/>
              </a:rPr>
              <a:t>WDM</a:t>
            </a:r>
            <a:r>
              <a:rPr lang="zh-CN" altLang="en-US" sz="1600" dirty="0">
                <a:sym typeface="+mn-ea"/>
              </a:rPr>
              <a:t>方案</a:t>
            </a:r>
            <a:endParaRPr lang="zh-CN" altLang="en-US" sz="1600" dirty="0"/>
          </a:p>
        </p:txBody>
      </p:sp>
      <p:pic>
        <p:nvPicPr>
          <p:cNvPr id="39" name="图片 38"/>
          <p:cNvPicPr/>
          <p:nvPr/>
        </p:nvPicPr>
        <p:blipFill>
          <a:blip r:embed="rId5" cstate="screen"/>
          <a:srcRect/>
          <a:stretch>
            <a:fillRect/>
          </a:stretch>
        </p:blipFill>
        <p:spPr bwMode="auto">
          <a:xfrm>
            <a:off x="6600056" y="4221341"/>
            <a:ext cx="3430874" cy="1783828"/>
          </a:xfrm>
          <a:prstGeom prst="rect">
            <a:avLst/>
          </a:prstGeom>
          <a:noFill/>
          <a:ln w="9525">
            <a:noFill/>
            <a:miter lim="800000"/>
            <a:headEnd/>
            <a:tailEnd/>
          </a:ln>
        </p:spPr>
      </p:pic>
      <p:sp>
        <p:nvSpPr>
          <p:cNvPr id="40" name="TextBox 39"/>
          <p:cNvSpPr txBox="1"/>
          <p:nvPr/>
        </p:nvSpPr>
        <p:spPr>
          <a:xfrm>
            <a:off x="7122161" y="6095366"/>
            <a:ext cx="2988945" cy="337185"/>
          </a:xfrm>
          <a:prstGeom prst="rect">
            <a:avLst/>
          </a:prstGeom>
          <a:noFill/>
        </p:spPr>
        <p:txBody>
          <a:bodyPr wrap="square" rtlCol="0">
            <a:spAutoFit/>
          </a:bodyPr>
          <a:lstStyle/>
          <a:p>
            <a:r>
              <a:rPr lang="en-US" altLang="zh-CN" sz="1600" dirty="0">
                <a:sym typeface="+mn-ea"/>
              </a:rPr>
              <a:t>5G</a:t>
            </a:r>
            <a:r>
              <a:rPr lang="zh-CN" altLang="en-US" sz="1600" dirty="0">
                <a:sym typeface="+mn-ea"/>
              </a:rPr>
              <a:t>前传点对多点</a:t>
            </a:r>
            <a:r>
              <a:rPr lang="en-US" altLang="zh-CN" sz="1600" dirty="0">
                <a:sym typeface="+mn-ea"/>
              </a:rPr>
              <a:t>WDM</a:t>
            </a:r>
            <a:r>
              <a:rPr lang="zh-CN" altLang="en-US" sz="1600" dirty="0">
                <a:sym typeface="+mn-ea"/>
              </a:rPr>
              <a:t>方案</a:t>
            </a:r>
            <a:endParaRPr lang="zh-CN" altLang="en-US" sz="1600" dirty="0"/>
          </a:p>
        </p:txBody>
      </p:sp>
      <p:pic>
        <p:nvPicPr>
          <p:cNvPr id="3" name="图片 2"/>
          <p:cNvPicPr>
            <a:picLocks noChangeAspect="1"/>
          </p:cNvPicPr>
          <p:nvPr/>
        </p:nvPicPr>
        <p:blipFill>
          <a:blip r:embed="rId6" cstate="print"/>
          <a:stretch>
            <a:fillRect/>
          </a:stretch>
        </p:blipFill>
        <p:spPr>
          <a:xfrm>
            <a:off x="2247265" y="1550670"/>
            <a:ext cx="4353560" cy="2533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生产体系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03</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3327716"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厂房介绍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光模块生产工艺流程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质检项目</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兼容验证测试</a:t>
            </a:r>
            <a:endParaRPr lang="zh-CN" altLang="en-US" sz="2000" dirty="0">
              <a:solidFill>
                <a:prstClr val="white"/>
              </a:solidFill>
              <a:latin typeface="微软雅黑" panose="020B0503020204020204" charset="-122"/>
              <a:ea typeface="微软雅黑" panose="020B0503020204020204" charset="-122"/>
              <a:cs typeface="+mn-ea"/>
              <a:sym typeface="+mn-lt"/>
            </a:endParaRPr>
          </a:p>
          <a:p>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03</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厂房展示</a:t>
            </a:r>
          </a:p>
        </p:txBody>
      </p:sp>
      <p:pic>
        <p:nvPicPr>
          <p:cNvPr id="11266" name="Picture 2" descr="http://gb.6comgiga.com/imageRepository/c4217bce-f48d-4030-8722-ebe35f0a72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31" y="1027905"/>
            <a:ext cx="8606203" cy="5243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69377" y="479610"/>
            <a:ext cx="9144000" cy="828490"/>
          </a:xfrm>
        </p:spPr>
        <p:txBody>
          <a:bodyPr anchor="t" anchorCtr="1"/>
          <a:lstStyle/>
          <a:p>
            <a:pPr lvl="0"/>
            <a:r>
              <a:rPr lang="zh-CN" altLang="en-US" dirty="0" smtClean="0"/>
              <a:t>产品介绍</a:t>
            </a:r>
            <a:endParaRPr lang="zh-CN" altLang="en-US" dirty="0"/>
          </a:p>
        </p:txBody>
      </p:sp>
      <p:sp>
        <p:nvSpPr>
          <p:cNvPr id="6" name="矩形 5"/>
          <p:cNvSpPr/>
          <p:nvPr/>
        </p:nvSpPr>
        <p:spPr>
          <a:xfrm>
            <a:off x="634999" y="1582113"/>
            <a:ext cx="5828840" cy="1015663"/>
          </a:xfrm>
          <a:prstGeom prst="rect">
            <a:avLst/>
          </a:prstGeom>
        </p:spPr>
        <p:txBody>
          <a:bodyPr wrap="none">
            <a:spAutoFit/>
          </a:bodyPr>
          <a:lstStyle/>
          <a:p>
            <a:r>
              <a:rPr lang="zh-CN" altLang="en-US" sz="2000" dirty="0">
                <a:solidFill>
                  <a:schemeClr val="accent6"/>
                </a:solidFill>
                <a:latin typeface="微软雅黑" panose="020B0503020204020204" charset="-122"/>
                <a:ea typeface="微软雅黑" panose="020B0503020204020204" charset="-122"/>
              </a:rPr>
              <a:t>赛克斯康定位光传输整体</a:t>
            </a:r>
            <a:r>
              <a:rPr lang="zh-CN" altLang="en-US" sz="2000" dirty="0" smtClean="0">
                <a:solidFill>
                  <a:schemeClr val="accent6"/>
                </a:solidFill>
                <a:latin typeface="微软雅黑" panose="020B0503020204020204" charset="-122"/>
                <a:ea typeface="微软雅黑" panose="020B0503020204020204" charset="-122"/>
              </a:rPr>
              <a:t>方案提供商</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r>
              <a:rPr lang="zh-CN" altLang="en-US" sz="2000" dirty="0">
                <a:solidFill>
                  <a:schemeClr val="accent6"/>
                </a:solidFill>
                <a:latin typeface="微软雅黑" panose="020B0503020204020204" charset="-122"/>
                <a:ea typeface="微软雅黑" panose="020B0503020204020204" charset="-122"/>
              </a:rPr>
              <a:t>全球50强运营商中</a:t>
            </a:r>
            <a:r>
              <a:rPr lang="en-US" altLang="zh-CN" sz="2000" dirty="0">
                <a:solidFill>
                  <a:schemeClr val="accent6"/>
                </a:solidFill>
                <a:latin typeface="微软雅黑" panose="020B0503020204020204" charset="-122"/>
                <a:ea typeface="微软雅黑" panose="020B0503020204020204" charset="-122"/>
              </a:rPr>
              <a:t>,</a:t>
            </a:r>
            <a:r>
              <a:rPr lang="zh-CN" altLang="en-US" sz="2000" dirty="0">
                <a:solidFill>
                  <a:schemeClr val="accent6"/>
                </a:solidFill>
                <a:latin typeface="微软雅黑" panose="020B0503020204020204" charset="-122"/>
                <a:ea typeface="微软雅黑" panose="020B0503020204020204" charset="-122"/>
              </a:rPr>
              <a:t>9家运营商应用赛克斯康产品。</a:t>
            </a:r>
          </a:p>
          <a:p>
            <a:endParaRPr lang="zh-CN" altLang="en-US" sz="2000" dirty="0">
              <a:latin typeface="微软雅黑" panose="020B0503020204020204" charset="-122"/>
              <a:ea typeface="微软雅黑" panose="020B0503020204020204" charset="-122"/>
            </a:endParaRPr>
          </a:p>
        </p:txBody>
      </p:sp>
      <p:grpSp>
        <p:nvGrpSpPr>
          <p:cNvPr id="7" name="组合 6"/>
          <p:cNvGrpSpPr/>
          <p:nvPr/>
        </p:nvGrpSpPr>
        <p:grpSpPr>
          <a:xfrm>
            <a:off x="482599" y="2438173"/>
            <a:ext cx="10752455" cy="1778635"/>
            <a:chOff x="1235" y="4191"/>
            <a:chExt cx="16933" cy="2801"/>
          </a:xfrm>
        </p:grpSpPr>
        <p:pic>
          <p:nvPicPr>
            <p:cNvPr id="8" name="图片 7" descr="QQphoto (3)"/>
            <p:cNvPicPr>
              <a:picLocks noChangeAspect="1"/>
            </p:cNvPicPr>
            <p:nvPr/>
          </p:nvPicPr>
          <p:blipFill>
            <a:blip r:embed="rId3" cstate="email"/>
            <a:stretch>
              <a:fillRect/>
            </a:stretch>
          </p:blipFill>
          <p:spPr>
            <a:xfrm>
              <a:off x="5612" y="4234"/>
              <a:ext cx="415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QQphoto (1)"/>
            <p:cNvPicPr>
              <a:picLocks noChangeAspect="1"/>
            </p:cNvPicPr>
            <p:nvPr/>
          </p:nvPicPr>
          <p:blipFill>
            <a:blip r:embed="rId4" cstate="email"/>
            <a:stretch>
              <a:fillRect/>
            </a:stretch>
          </p:blipFill>
          <p:spPr>
            <a:xfrm>
              <a:off x="9902" y="4234"/>
              <a:ext cx="4315"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QQphoto (2)"/>
            <p:cNvPicPr>
              <a:picLocks noChangeAspect="1"/>
            </p:cNvPicPr>
            <p:nvPr/>
          </p:nvPicPr>
          <p:blipFill>
            <a:blip r:embed="rId5" cstate="email"/>
            <a:stretch>
              <a:fillRect/>
            </a:stretch>
          </p:blipFill>
          <p:spPr>
            <a:xfrm>
              <a:off x="14357" y="4234"/>
              <a:ext cx="381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0K)6}C5ZUM%F(9`B21S07)6"/>
            <p:cNvPicPr>
              <a:picLocks noChangeAspect="1"/>
            </p:cNvPicPr>
            <p:nvPr/>
          </p:nvPicPr>
          <p:blipFill>
            <a:blip r:embed="rId6" cstate="email"/>
            <a:stretch>
              <a:fillRect/>
            </a:stretch>
          </p:blipFill>
          <p:spPr>
            <a:xfrm>
              <a:off x="1235" y="4191"/>
              <a:ext cx="4240" cy="2801"/>
            </a:xfrm>
            <a:prstGeom prst="roundRect">
              <a:avLst/>
            </a:prstGeom>
            <a:effectLst>
              <a:reflection blurRad="6350" stA="24000" endA="300" endPos="55000" dir="5400000" sy="-100000" algn="bl" rotWithShape="0"/>
            </a:effectLst>
          </p:spPr>
        </p:pic>
      </p:grpSp>
      <p:sp>
        <p:nvSpPr>
          <p:cNvPr id="12" name="内容占位符 2"/>
          <p:cNvSpPr>
            <a:spLocks noGrp="1"/>
          </p:cNvSpPr>
          <p:nvPr/>
        </p:nvSpPr>
        <p:spPr>
          <a:xfrm>
            <a:off x="523874" y="4412081"/>
            <a:ext cx="10835005" cy="1665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600" dirty="0">
                <a:solidFill>
                  <a:schemeClr val="accent6"/>
                </a:solidFill>
                <a:latin typeface="微软雅黑" panose="020B0503020204020204" charset="-122"/>
                <a:ea typeface="微软雅黑" panose="020B0503020204020204" charset="-122"/>
              </a:rPr>
              <a:t>借助企业对国际前沿科技发展的不断跟踪和引进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可为用户提供全面的数据网络用光/电模块解决方案,CFP、CFP2、CFP4、QSFP+、QSFP+28、SFP、BIDI(单纤双向)、CWDM、DWDM</a:t>
            </a:r>
            <a:r>
              <a:rPr lang="zh-CN" altLang="en-US" sz="1600" dirty="0" smtClean="0">
                <a:solidFill>
                  <a:schemeClr val="accent6"/>
                </a:solidFill>
                <a:latin typeface="微软雅黑" panose="020B0503020204020204" charset="-122"/>
                <a:ea typeface="微软雅黑" panose="020B0503020204020204" charset="-122"/>
              </a:rPr>
              <a:t>、</a:t>
            </a:r>
            <a:r>
              <a:rPr lang="en-US" altLang="zh-CN" sz="1600" dirty="0" smtClean="0">
                <a:solidFill>
                  <a:schemeClr val="accent6"/>
                </a:solidFill>
                <a:latin typeface="微软雅黑" panose="020B0503020204020204" charset="-122"/>
                <a:ea typeface="微软雅黑" panose="020B0503020204020204" charset="-122"/>
              </a:rPr>
              <a:t>SFP28</a:t>
            </a:r>
            <a:r>
              <a:rPr lang="zh-CN" altLang="en-US" sz="1600" dirty="0" smtClean="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X2、XFP、SFP+等各种类型光/电收发一体模块传输距离覆盖100米到120公里范围,和无源MUX/DEMUX全系列产品。赛克斯康的光/电模块具备和各种主流交换机系统的全面兼容能力</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可广泛应用于IP局域网、城域网、广域网、电信传输网</a:t>
            </a:r>
            <a:r>
              <a:rPr lang="en-US" altLang="zh-CN" sz="1600" dirty="0">
                <a:solidFill>
                  <a:schemeClr val="accent6"/>
                </a:solidFill>
                <a:latin typeface="微软雅黑" panose="020B0503020204020204" charset="-122"/>
                <a:ea typeface="微软雅黑" panose="020B0503020204020204" charset="-122"/>
              </a:rPr>
              <a:t>,</a:t>
            </a:r>
            <a:r>
              <a:rPr lang="zh-CN" altLang="en-US" sz="1600" dirty="0">
                <a:solidFill>
                  <a:schemeClr val="accent6"/>
                </a:solidFill>
                <a:latin typeface="微软雅黑" panose="020B0503020204020204" charset="-122"/>
                <a:ea typeface="微软雅黑" panose="020B0503020204020204" charset="-122"/>
              </a:rPr>
              <a:t>为用户提供最为灵活的网络互联解决方案。</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公司简介</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01</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企业简介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企业文化</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发展历程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组织结构</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业绩增长</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a:solidFill>
                  <a:prstClr val="white"/>
                </a:solidFill>
                <a:ea typeface="宋体" panose="02010600030101010101" pitchFamily="2" charset="-122"/>
                <a:cs typeface="Arial" panose="020B0604020202020204" pitchFamily="34" charset="0"/>
              </a:rPr>
              <a:t>01</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9104" y="3806687"/>
            <a:ext cx="8895522" cy="1477328"/>
          </a:xfrm>
          <a:prstGeom prst="rect">
            <a:avLst/>
          </a:prstGeom>
          <a:noFill/>
        </p:spPr>
        <p:txBody>
          <a:bodyPr wrap="square" rtlCol="0">
            <a:spAutoFit/>
          </a:bodyPr>
          <a:lstStyle/>
          <a:p>
            <a:r>
              <a:rPr lang="zh-CN" altLang="en-US" dirty="0" smtClean="0">
                <a:solidFill>
                  <a:srgbClr val="333333"/>
                </a:solidFill>
                <a:latin typeface="Arial" panose="020B0604020202020204" pitchFamily="34" charset="0"/>
              </a:rPr>
              <a:t>深圳市</a:t>
            </a:r>
            <a:r>
              <a:rPr lang="zh-CN" altLang="en-US" dirty="0">
                <a:solidFill>
                  <a:srgbClr val="333333"/>
                </a:solidFill>
                <a:latin typeface="Arial" panose="020B0604020202020204" pitchFamily="34" charset="0"/>
              </a:rPr>
              <a:t>赛克斯康光模块广泛兼容华为</a:t>
            </a:r>
            <a:r>
              <a:rPr lang="en-US" altLang="zh-CN" dirty="0">
                <a:solidFill>
                  <a:srgbClr val="333333"/>
                </a:solidFill>
                <a:latin typeface="Arial" panose="020B0604020202020204" pitchFamily="34" charset="0"/>
              </a:rPr>
              <a:t>(Huawei),</a:t>
            </a:r>
            <a:r>
              <a:rPr lang="zh-CN" altLang="en-US" dirty="0">
                <a:solidFill>
                  <a:srgbClr val="333333"/>
                </a:solidFill>
                <a:latin typeface="Arial" panose="020B0604020202020204" pitchFamily="34" charset="0"/>
              </a:rPr>
              <a:t>爱立信</a:t>
            </a:r>
            <a:r>
              <a:rPr lang="en-US" altLang="zh-CN" dirty="0">
                <a:solidFill>
                  <a:srgbClr val="333333"/>
                </a:solidFill>
                <a:latin typeface="Arial" panose="020B0604020202020204" pitchFamily="34" charset="0"/>
              </a:rPr>
              <a:t>(Ericsson),</a:t>
            </a:r>
            <a:r>
              <a:rPr lang="zh-CN" altLang="en-US" dirty="0">
                <a:solidFill>
                  <a:srgbClr val="333333"/>
                </a:solidFill>
                <a:latin typeface="Arial" panose="020B0604020202020204" pitchFamily="34" charset="0"/>
              </a:rPr>
              <a:t>新飞通</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neophotonics</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菲尼萨</a:t>
            </a:r>
            <a:r>
              <a:rPr lang="en-US" altLang="zh-CN" dirty="0">
                <a:solidFill>
                  <a:srgbClr val="333333"/>
                </a:solidFill>
                <a:latin typeface="Arial" panose="020B0604020202020204" pitchFamily="34" charset="0"/>
              </a:rPr>
              <a:t>(FINISAR),</a:t>
            </a:r>
            <a:r>
              <a:rPr lang="zh-CN" altLang="en-US" dirty="0">
                <a:solidFill>
                  <a:srgbClr val="333333"/>
                </a:solidFill>
                <a:latin typeface="Arial" panose="020B0604020202020204" pitchFamily="34" charset="0"/>
              </a:rPr>
              <a:t>索尔思</a:t>
            </a:r>
            <a:r>
              <a:rPr lang="en-US" altLang="zh-CN" dirty="0">
                <a:solidFill>
                  <a:srgbClr val="333333"/>
                </a:solidFill>
                <a:latin typeface="Arial" panose="020B0604020202020204" pitchFamily="34" charset="0"/>
              </a:rPr>
              <a:t>(Source photonics),WTD,</a:t>
            </a:r>
            <a:r>
              <a:rPr lang="zh-CN" altLang="en-US" dirty="0">
                <a:solidFill>
                  <a:srgbClr val="333333"/>
                </a:solidFill>
                <a:latin typeface="Arial" panose="020B0604020202020204" pitchFamily="34" charset="0"/>
              </a:rPr>
              <a:t>捷迪讯</a:t>
            </a:r>
            <a:r>
              <a:rPr lang="en-US" altLang="zh-CN" dirty="0">
                <a:solidFill>
                  <a:srgbClr val="333333"/>
                </a:solidFill>
                <a:latin typeface="Arial" panose="020B0604020202020204" pitchFamily="34" charset="0"/>
              </a:rPr>
              <a:t>(JDSU),</a:t>
            </a:r>
            <a:r>
              <a:rPr lang="zh-CN" altLang="en-US" dirty="0">
                <a:solidFill>
                  <a:srgbClr val="333333"/>
                </a:solidFill>
                <a:latin typeface="Arial" panose="020B0604020202020204" pitchFamily="34" charset="0"/>
              </a:rPr>
              <a:t>中兴</a:t>
            </a:r>
            <a:r>
              <a:rPr lang="en-US" altLang="zh-CN" dirty="0">
                <a:solidFill>
                  <a:srgbClr val="333333"/>
                </a:solidFill>
                <a:latin typeface="Arial" panose="020B0604020202020204" pitchFamily="34" charset="0"/>
              </a:rPr>
              <a:t>(ZTE),</a:t>
            </a:r>
            <a:r>
              <a:rPr lang="zh-CN" altLang="en-US" dirty="0">
                <a:solidFill>
                  <a:srgbClr val="333333"/>
                </a:solidFill>
                <a:latin typeface="Arial" panose="020B0604020202020204" pitchFamily="34" charset="0"/>
              </a:rPr>
              <a:t>烽火</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Fiberhome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惠普</a:t>
            </a:r>
            <a:r>
              <a:rPr lang="en-US" altLang="zh-CN" dirty="0">
                <a:solidFill>
                  <a:srgbClr val="333333"/>
                </a:solidFill>
                <a:latin typeface="Arial" panose="020B0604020202020204" pitchFamily="34" charset="0"/>
              </a:rPr>
              <a:t>(HP),</a:t>
            </a:r>
            <a:r>
              <a:rPr lang="zh-CN" altLang="en-US" dirty="0">
                <a:solidFill>
                  <a:srgbClr val="333333"/>
                </a:solidFill>
                <a:latin typeface="Arial" panose="020B0604020202020204" pitchFamily="34" charset="0"/>
              </a:rPr>
              <a:t>华三</a:t>
            </a:r>
            <a:r>
              <a:rPr lang="en-US" altLang="zh-CN" dirty="0">
                <a:solidFill>
                  <a:srgbClr val="333333"/>
                </a:solidFill>
                <a:latin typeface="Arial" panose="020B0604020202020204" pitchFamily="34" charset="0"/>
              </a:rPr>
              <a:t>(H3C)</a:t>
            </a:r>
            <a:r>
              <a:rPr lang="zh-CN" altLang="en-US" dirty="0">
                <a:solidFill>
                  <a:srgbClr val="333333"/>
                </a:solidFill>
                <a:latin typeface="Arial" panose="020B0604020202020204" pitchFamily="34" charset="0"/>
              </a:rPr>
              <a:t>思科</a:t>
            </a:r>
            <a:r>
              <a:rPr lang="en-US" altLang="zh-CN" dirty="0">
                <a:solidFill>
                  <a:srgbClr val="333333"/>
                </a:solidFill>
                <a:latin typeface="Arial" panose="020B0604020202020204" pitchFamily="34" charset="0"/>
              </a:rPr>
              <a:t>(Cisco),</a:t>
            </a:r>
            <a:r>
              <a:rPr lang="zh-CN" altLang="en-US" dirty="0">
                <a:solidFill>
                  <a:srgbClr val="333333"/>
                </a:solidFill>
                <a:latin typeface="Arial" panose="020B0604020202020204" pitchFamily="34" charset="0"/>
              </a:rPr>
              <a:t>瞻博</a:t>
            </a:r>
            <a:r>
              <a:rPr lang="en-US" altLang="zh-CN" dirty="0">
                <a:solidFill>
                  <a:srgbClr val="333333"/>
                </a:solidFill>
                <a:latin typeface="Arial" panose="020B0604020202020204" pitchFamily="34" charset="0"/>
              </a:rPr>
              <a:t>(Juniper),</a:t>
            </a:r>
            <a:r>
              <a:rPr lang="zh-CN" altLang="en-US" dirty="0">
                <a:solidFill>
                  <a:srgbClr val="333333"/>
                </a:solidFill>
                <a:latin typeface="Arial" panose="020B0604020202020204" pitchFamily="34" charset="0"/>
              </a:rPr>
              <a:t>极进</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Extereme</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阿尔卡特公司</a:t>
            </a:r>
            <a:r>
              <a:rPr lang="en-US" altLang="zh-CN" dirty="0">
                <a:solidFill>
                  <a:srgbClr val="333333"/>
                </a:solidFill>
                <a:latin typeface="Arial" panose="020B0604020202020204" pitchFamily="34" charset="0"/>
              </a:rPr>
              <a:t>(Alcatel),</a:t>
            </a:r>
            <a:r>
              <a:rPr lang="zh-CN" altLang="en-US" dirty="0">
                <a:solidFill>
                  <a:srgbClr val="333333"/>
                </a:solidFill>
                <a:latin typeface="Arial" panose="020B0604020202020204" pitchFamily="34" charset="0"/>
              </a:rPr>
              <a:t>安奈特</a:t>
            </a:r>
            <a:r>
              <a:rPr lang="en-US" altLang="zh-CN" dirty="0">
                <a:solidFill>
                  <a:srgbClr val="333333"/>
                </a:solidFill>
                <a:latin typeface="Arial" panose="020B0604020202020204" pitchFamily="34" charset="0"/>
              </a:rPr>
              <a:t>(Allied Telesis),</a:t>
            </a:r>
            <a:r>
              <a:rPr lang="zh-CN" altLang="en-US" dirty="0">
                <a:solidFill>
                  <a:srgbClr val="333333"/>
                </a:solidFill>
                <a:latin typeface="Arial" panose="020B0604020202020204" pitchFamily="34" charset="0"/>
              </a:rPr>
              <a:t>网捷</a:t>
            </a:r>
            <a:r>
              <a:rPr lang="en-US" altLang="zh-CN" dirty="0">
                <a:solidFill>
                  <a:srgbClr val="333333"/>
                </a:solidFill>
                <a:latin typeface="Arial" panose="020B0604020202020204" pitchFamily="34" charset="0"/>
              </a:rPr>
              <a:t>(Foundry),</a:t>
            </a:r>
            <a:r>
              <a:rPr lang="zh-CN" altLang="en-US" dirty="0">
                <a:solidFill>
                  <a:srgbClr val="333333"/>
                </a:solidFill>
                <a:latin typeface="Arial" panose="020B0604020202020204" pitchFamily="34" charset="0"/>
              </a:rPr>
              <a:t>凯创</a:t>
            </a:r>
            <a:r>
              <a:rPr lang="en-US" altLang="zh-CN" dirty="0">
                <a:solidFill>
                  <a:srgbClr val="333333"/>
                </a:solidFill>
                <a:latin typeface="Arial" panose="020B0604020202020204" pitchFamily="34" charset="0"/>
              </a:rPr>
              <a:t>(Enterasys),</a:t>
            </a:r>
            <a:r>
              <a:rPr lang="zh-CN" altLang="en-US" dirty="0">
                <a:solidFill>
                  <a:srgbClr val="333333"/>
                </a:solidFill>
                <a:latin typeface="Arial" panose="020B0604020202020204" pitchFamily="34" charset="0"/>
              </a:rPr>
              <a:t>友讯集团</a:t>
            </a:r>
            <a:r>
              <a:rPr lang="en-US" altLang="zh-CN" dirty="0">
                <a:solidFill>
                  <a:srgbClr val="333333"/>
                </a:solidFill>
                <a:latin typeface="Arial" panose="020B0604020202020204" pitchFamily="34" charset="0"/>
              </a:rPr>
              <a:t>(D-Link),</a:t>
            </a:r>
            <a:r>
              <a:rPr lang="zh-CN" altLang="en-US" dirty="0">
                <a:solidFill>
                  <a:srgbClr val="333333"/>
                </a:solidFill>
                <a:latin typeface="Arial" panose="020B0604020202020204" pitchFamily="34" charset="0"/>
              </a:rPr>
              <a:t>合勤科技</a:t>
            </a:r>
            <a:r>
              <a:rPr lang="en-US" altLang="zh-CN"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ZyXEL</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等</a:t>
            </a:r>
            <a:r>
              <a:rPr lang="en-US" altLang="zh-CN" dirty="0">
                <a:solidFill>
                  <a:srgbClr val="333333"/>
                </a:solidFill>
                <a:latin typeface="Arial" panose="020B0604020202020204" pitchFamily="34" charset="0"/>
              </a:rPr>
              <a:t>109</a:t>
            </a:r>
            <a:r>
              <a:rPr lang="zh-CN" altLang="en-US" dirty="0">
                <a:solidFill>
                  <a:srgbClr val="333333"/>
                </a:solidFill>
                <a:latin typeface="Arial" panose="020B0604020202020204" pitchFamily="34" charset="0"/>
              </a:rPr>
              <a:t>个不同国际和国内品牌。</a:t>
            </a:r>
            <a:endParaRPr lang="zh-CN" altLang="en-US" dirty="0"/>
          </a:p>
        </p:txBody>
      </p:sp>
      <p:pic>
        <p:nvPicPr>
          <p:cNvPr id="13314" name="Picture 2" descr="http://gb.6comgiga.com/imageRepository/ab26055a-f6ef-40c3-b1c3-054d66669f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322" y="944277"/>
            <a:ext cx="9207085" cy="258802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txBox="1"/>
          <p:nvPr/>
        </p:nvSpPr>
        <p:spPr>
          <a:xfrm>
            <a:off x="1329620" y="115787"/>
            <a:ext cx="9144000" cy="828490"/>
          </a:xfrm>
          <a:prstGeom prst="rect">
            <a:avLst/>
          </a:prstGeom>
          <a:effectLst>
            <a:glow rad="139700">
              <a:schemeClr val="accent1">
                <a:alpha val="97000"/>
              </a:schemeClr>
            </a:glow>
          </a:effectLst>
        </p:spPr>
        <p:txBody>
          <a:bodyPr vert="horz" lIns="91440" tIns="45720" rIns="91440" bIns="45720" rtlCol="0" anchor="t" anchorCtr="1">
            <a:normAutofit/>
          </a:bodyPr>
          <a:lst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a:lstStyle>
          <a:p>
            <a:r>
              <a:rPr lang="zh-CN" altLang="en-US" dirty="0" smtClean="0"/>
              <a:t>测试设备</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光模块的组成</a:t>
            </a:r>
          </a:p>
        </p:txBody>
      </p:sp>
      <p:sp>
        <p:nvSpPr>
          <p:cNvPr id="5" name="AutoShape 4" descr="光模块原材料"/>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30" y="1126735"/>
            <a:ext cx="7981894" cy="3215726"/>
          </a:xfrm>
          <a:prstGeom prst="rect">
            <a:avLst/>
          </a:prstGeom>
        </p:spPr>
      </p:pic>
      <p:sp>
        <p:nvSpPr>
          <p:cNvPr id="7" name="文本框 6"/>
          <p:cNvSpPr txBox="1"/>
          <p:nvPr/>
        </p:nvSpPr>
        <p:spPr>
          <a:xfrm>
            <a:off x="1938130" y="4890052"/>
            <a:ext cx="7901609" cy="1200329"/>
          </a:xfrm>
          <a:prstGeom prst="rect">
            <a:avLst/>
          </a:prstGeom>
          <a:noFill/>
        </p:spPr>
        <p:txBody>
          <a:bodyPr wrap="square" rtlCol="0">
            <a:spAutoFit/>
          </a:bodyPr>
          <a:lstStyle/>
          <a:p>
            <a:r>
              <a:rPr lang="zh-CN" altLang="en-US" dirty="0"/>
              <a:t>作为全球专业的光模块制造厂商</a:t>
            </a:r>
            <a:r>
              <a:rPr lang="zh-CN" altLang="en-US" dirty="0" smtClean="0"/>
              <a:t>，</a:t>
            </a:r>
            <a:r>
              <a:rPr lang="en-US" altLang="zh-CN" dirty="0" smtClean="0"/>
              <a:t>6COM</a:t>
            </a:r>
            <a:r>
              <a:rPr lang="zh-CN" altLang="en-US" dirty="0" smtClean="0"/>
              <a:t>光通信</a:t>
            </a:r>
            <a:r>
              <a:rPr lang="zh-CN" altLang="en-US" dirty="0"/>
              <a:t>倚靠过硬的研发实力，专业的服务质量，获得新老客户的一致好评与信赖！</a:t>
            </a:r>
            <a:br>
              <a:rPr lang="zh-CN" altLang="en-US" dirty="0"/>
            </a:br>
            <a:r>
              <a:rPr lang="zh-CN" altLang="en-US" dirty="0"/>
              <a:t>那么光模块是由哪些原材料组成的呢？大体来说有三大部分：</a:t>
            </a:r>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466458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a:t>
            </a:r>
            <a:r>
              <a:rPr lang="zh-CN" altLang="en-US" dirty="0" smtClean="0"/>
              <a:t>模块</a:t>
            </a:r>
            <a:r>
              <a:rPr lang="zh-CN" altLang="en-US" dirty="0" smtClean="0"/>
              <a:t>生产</a:t>
            </a:r>
            <a:r>
              <a:rPr lang="zh-CN" altLang="en-US" dirty="0" smtClean="0"/>
              <a:t>流程</a:t>
            </a:r>
            <a:endParaRPr lang="zh-CN" altLang="en-US" dirty="0"/>
          </a:p>
        </p:txBody>
      </p:sp>
      <p:grpSp>
        <p:nvGrpSpPr>
          <p:cNvPr id="4" name="组合 3"/>
          <p:cNvGrpSpPr/>
          <p:nvPr/>
        </p:nvGrpSpPr>
        <p:grpSpPr>
          <a:xfrm>
            <a:off x="1255777" y="560832"/>
            <a:ext cx="9534144" cy="6139411"/>
            <a:chOff x="835262" y="1179069"/>
            <a:chExt cx="9497576" cy="6160519"/>
          </a:xfrm>
        </p:grpSpPr>
        <p:grpSp>
          <p:nvGrpSpPr>
            <p:cNvPr id="5" name="组合 8"/>
            <p:cNvGrpSpPr/>
            <p:nvPr/>
          </p:nvGrpSpPr>
          <p:grpSpPr bwMode="auto">
            <a:xfrm>
              <a:off x="1440556" y="2218357"/>
              <a:ext cx="8280921" cy="4283075"/>
              <a:chOff x="0" y="0"/>
              <a:chExt cx="10972801" cy="4579132"/>
            </a:xfrm>
          </p:grpSpPr>
          <p:sp>
            <p:nvSpPr>
              <p:cNvPr id="54" name="矩形 3"/>
              <p:cNvSpPr>
                <a:spLocks noChangeArrowheads="1"/>
              </p:cNvSpPr>
              <p:nvPr/>
            </p:nvSpPr>
            <p:spPr bwMode="auto">
              <a:xfrm>
                <a:off x="1231491" y="0"/>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5" name="空心弧 4"/>
              <p:cNvSpPr>
                <a:spLocks noChangeArrowheads="1"/>
              </p:cNvSpPr>
              <p:nvPr/>
            </p:nvSpPr>
            <p:spPr bwMode="auto">
              <a:xfrm rot="5400000">
                <a:off x="8539317" y="0"/>
                <a:ext cx="2433484" cy="2433484"/>
              </a:xfrm>
              <a:custGeom>
                <a:avLst/>
                <a:gdLst>
                  <a:gd name="G0" fmla="+- 816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166"/>
                  <a:gd name="G18" fmla="*/ 8166 1 2"/>
                  <a:gd name="G19" fmla="+- G18 5400 0"/>
                  <a:gd name="G20" fmla="cos G19 11796480"/>
                  <a:gd name="G21" fmla="sin G19 11796480"/>
                  <a:gd name="G22" fmla="+- G20 10800 0"/>
                  <a:gd name="G23" fmla="+- G21 10800 0"/>
                  <a:gd name="G24" fmla="+- 10800 0 G20"/>
                  <a:gd name="G25" fmla="+- 8166 10800 0"/>
                  <a:gd name="G26" fmla="?: G9 G17 G25"/>
                  <a:gd name="G27" fmla="?: G9 0 21600"/>
                  <a:gd name="G28" fmla="cos 10800 11796480"/>
                  <a:gd name="G29" fmla="sin 10800 11796480"/>
                  <a:gd name="G30" fmla="sin 816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317 w 21600"/>
                  <a:gd name="T15" fmla="*/ 10800 h 21600"/>
                  <a:gd name="T16" fmla="*/ 10800 w 21600"/>
                  <a:gd name="T17" fmla="*/ 2634 h 21600"/>
                  <a:gd name="T18" fmla="*/ 20283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34" y="10800"/>
                    </a:moveTo>
                    <a:cubicBezTo>
                      <a:pt x="2634" y="6290"/>
                      <a:pt x="6290" y="2634"/>
                      <a:pt x="10800" y="2634"/>
                    </a:cubicBezTo>
                    <a:cubicBezTo>
                      <a:pt x="15309" y="2633"/>
                      <a:pt x="18965" y="6290"/>
                      <a:pt x="18966"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6" name="矩形 5"/>
              <p:cNvSpPr>
                <a:spLocks noChangeArrowheads="1"/>
              </p:cNvSpPr>
              <p:nvPr/>
            </p:nvSpPr>
            <p:spPr bwMode="auto">
              <a:xfrm>
                <a:off x="1216743" y="2138516"/>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7" name="空心弧 6"/>
              <p:cNvSpPr>
                <a:spLocks noChangeArrowheads="1"/>
              </p:cNvSpPr>
              <p:nvPr/>
            </p:nvSpPr>
            <p:spPr bwMode="auto">
              <a:xfrm rot="5400000" flipV="1">
                <a:off x="87876" y="2050641"/>
                <a:ext cx="2433484" cy="2609235"/>
              </a:xfrm>
              <a:custGeom>
                <a:avLst/>
                <a:gdLst>
                  <a:gd name="G0" fmla="+- 834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344"/>
                  <a:gd name="G18" fmla="*/ 8344 1 2"/>
                  <a:gd name="G19" fmla="+- G18 5400 0"/>
                  <a:gd name="G20" fmla="cos G19 11796480"/>
                  <a:gd name="G21" fmla="sin G19 11796480"/>
                  <a:gd name="G22" fmla="+- G20 10800 0"/>
                  <a:gd name="G23" fmla="+- G21 10800 0"/>
                  <a:gd name="G24" fmla="+- 10800 0 G20"/>
                  <a:gd name="G25" fmla="+- 8344 10800 0"/>
                  <a:gd name="G26" fmla="?: G9 G17 G25"/>
                  <a:gd name="G27" fmla="?: G9 0 21600"/>
                  <a:gd name="G28" fmla="cos 10800 11796480"/>
                  <a:gd name="G29" fmla="sin 10800 11796480"/>
                  <a:gd name="G30" fmla="sin 834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228 w 21600"/>
                  <a:gd name="T15" fmla="*/ 10800 h 21600"/>
                  <a:gd name="T16" fmla="*/ 10800 w 21600"/>
                  <a:gd name="T17" fmla="*/ 2456 h 21600"/>
                  <a:gd name="T18" fmla="*/ 2037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456" y="10800"/>
                    </a:moveTo>
                    <a:cubicBezTo>
                      <a:pt x="2456" y="6191"/>
                      <a:pt x="6191" y="2456"/>
                      <a:pt x="10800" y="2456"/>
                    </a:cubicBezTo>
                    <a:cubicBezTo>
                      <a:pt x="15408" y="2455"/>
                      <a:pt x="19143" y="6191"/>
                      <a:pt x="19144"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8" name="矩形 7"/>
              <p:cNvSpPr>
                <a:spLocks noChangeArrowheads="1"/>
              </p:cNvSpPr>
              <p:nvPr/>
            </p:nvSpPr>
            <p:spPr bwMode="auto">
              <a:xfrm>
                <a:off x="1216743" y="4277031"/>
                <a:ext cx="8745795" cy="302101"/>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grpSp>
        <p:sp>
          <p:nvSpPr>
            <p:cNvPr id="6" name="椭圆 9"/>
            <p:cNvSpPr>
              <a:spLocks noChangeArrowheads="1"/>
            </p:cNvSpPr>
            <p:nvPr/>
          </p:nvSpPr>
          <p:spPr bwMode="auto">
            <a:xfrm>
              <a:off x="2823152" y="1859028"/>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7" name="椭圆 10"/>
            <p:cNvSpPr>
              <a:spLocks noChangeArrowheads="1"/>
            </p:cNvSpPr>
            <p:nvPr/>
          </p:nvSpPr>
          <p:spPr bwMode="auto">
            <a:xfrm>
              <a:off x="5261942" y="200880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8" name="椭圆 11"/>
            <p:cNvSpPr>
              <a:spLocks noChangeArrowheads="1"/>
            </p:cNvSpPr>
            <p:nvPr/>
          </p:nvSpPr>
          <p:spPr bwMode="auto">
            <a:xfrm>
              <a:off x="7870617" y="191692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9" name="椭圆 12"/>
            <p:cNvSpPr>
              <a:spLocks noChangeArrowheads="1"/>
            </p:cNvSpPr>
            <p:nvPr/>
          </p:nvSpPr>
          <p:spPr bwMode="auto">
            <a:xfrm>
              <a:off x="7433642" y="414875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0" name="椭圆 13"/>
            <p:cNvSpPr>
              <a:spLocks noChangeArrowheads="1"/>
            </p:cNvSpPr>
            <p:nvPr/>
          </p:nvSpPr>
          <p:spPr bwMode="auto">
            <a:xfrm>
              <a:off x="3321463" y="4085092"/>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1" name="椭圆 14"/>
            <p:cNvSpPr>
              <a:spLocks noChangeArrowheads="1"/>
            </p:cNvSpPr>
            <p:nvPr/>
          </p:nvSpPr>
          <p:spPr bwMode="auto">
            <a:xfrm>
              <a:off x="2678925" y="6048327"/>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2" name="椭圆 15"/>
            <p:cNvSpPr>
              <a:spLocks noChangeArrowheads="1"/>
            </p:cNvSpPr>
            <p:nvPr/>
          </p:nvSpPr>
          <p:spPr bwMode="auto">
            <a:xfrm>
              <a:off x="5392373" y="6019212"/>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3" name="椭圆 16"/>
            <p:cNvSpPr>
              <a:spLocks noChangeArrowheads="1"/>
            </p:cNvSpPr>
            <p:nvPr/>
          </p:nvSpPr>
          <p:spPr bwMode="auto">
            <a:xfrm>
              <a:off x="7870617" y="6093824"/>
              <a:ext cx="711200" cy="711200"/>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14" name="文本框 135"/>
            <p:cNvSpPr>
              <a:spLocks noChangeArrowheads="1"/>
            </p:cNvSpPr>
            <p:nvPr/>
          </p:nvSpPr>
          <p:spPr bwMode="auto">
            <a:xfrm>
              <a:off x="2398962" y="2718724"/>
              <a:ext cx="1549338"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smtClean="0">
                  <a:solidFill>
                    <a:srgbClr val="485766"/>
                  </a:solidFill>
                  <a:latin typeface="微软雅黑" panose="020B0503020204020204" charset="-122"/>
                  <a:cs typeface="+mn-ea"/>
                  <a:sym typeface="+mn-lt"/>
                </a:rPr>
                <a:t> </a:t>
              </a:r>
              <a:r>
                <a:rPr lang="zh-CN" altLang="en-US" sz="2000" dirty="0" smtClean="0">
                  <a:solidFill>
                    <a:srgbClr val="485766"/>
                  </a:solidFill>
                  <a:latin typeface="微软雅黑" panose="020B0503020204020204" charset="-122"/>
                  <a:cs typeface="+mn-ea"/>
                  <a:sym typeface="+mn-lt"/>
                </a:rPr>
                <a:t>机械剪脚</a:t>
              </a:r>
              <a:endParaRPr lang="zh-CN" altLang="en-US" sz="2000" dirty="0">
                <a:solidFill>
                  <a:srgbClr val="485766"/>
                </a:solidFill>
                <a:latin typeface="微软雅黑" panose="020B0503020204020204" charset="-122"/>
                <a:cs typeface="+mn-ea"/>
                <a:sym typeface="+mn-lt"/>
              </a:endParaRPr>
            </a:p>
          </p:txBody>
        </p:sp>
        <p:sp>
          <p:nvSpPr>
            <p:cNvPr id="15" name="文本框 137"/>
            <p:cNvSpPr>
              <a:spLocks noChangeArrowheads="1"/>
            </p:cNvSpPr>
            <p:nvPr/>
          </p:nvSpPr>
          <p:spPr bwMode="auto">
            <a:xfrm>
              <a:off x="4721893" y="2775832"/>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元器件选型</a:t>
              </a:r>
            </a:p>
          </p:txBody>
        </p:sp>
        <p:sp>
          <p:nvSpPr>
            <p:cNvPr id="16" name="文本框 139"/>
            <p:cNvSpPr>
              <a:spLocks noChangeArrowheads="1"/>
            </p:cNvSpPr>
            <p:nvPr/>
          </p:nvSpPr>
          <p:spPr bwMode="auto">
            <a:xfrm>
              <a:off x="7433642" y="2728019"/>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原理图设计</a:t>
              </a:r>
            </a:p>
          </p:txBody>
        </p:sp>
        <p:sp>
          <p:nvSpPr>
            <p:cNvPr id="17" name="文本框 141"/>
            <p:cNvSpPr>
              <a:spLocks noChangeArrowheads="1"/>
            </p:cNvSpPr>
            <p:nvPr/>
          </p:nvSpPr>
          <p:spPr bwMode="auto">
            <a:xfrm>
              <a:off x="7124080" y="4891707"/>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制板</a:t>
              </a:r>
            </a:p>
          </p:txBody>
        </p:sp>
        <p:sp>
          <p:nvSpPr>
            <p:cNvPr id="18" name="文本框 143"/>
            <p:cNvSpPr>
              <a:spLocks noChangeArrowheads="1"/>
            </p:cNvSpPr>
            <p:nvPr/>
          </p:nvSpPr>
          <p:spPr bwMode="auto">
            <a:xfrm>
              <a:off x="3323791" y="4897252"/>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调试</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grpSp>
          <p:nvGrpSpPr>
            <p:cNvPr id="19" name="组合 152"/>
            <p:cNvGrpSpPr/>
            <p:nvPr/>
          </p:nvGrpSpPr>
          <p:grpSpPr bwMode="auto">
            <a:xfrm>
              <a:off x="2701269" y="1179069"/>
              <a:ext cx="726481" cy="646331"/>
              <a:chOff x="1125073" y="-56582"/>
              <a:chExt cx="726059" cy="646711"/>
            </a:xfrm>
          </p:grpSpPr>
          <p:sp>
            <p:nvSpPr>
              <p:cNvPr id="53" name="文本框 18"/>
              <p:cNvSpPr>
                <a:spLocks noChangeArrowheads="1"/>
              </p:cNvSpPr>
              <p:nvPr/>
            </p:nvSpPr>
            <p:spPr bwMode="auto">
              <a:xfrm>
                <a:off x="1125073" y="-56582"/>
                <a:ext cx="726059" cy="64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01</a:t>
                </a:r>
                <a:endParaRPr lang="zh-CN" altLang="en-US" sz="3600" dirty="0">
                  <a:latin typeface="微软雅黑" panose="020B0503020204020204" charset="-122"/>
                  <a:ea typeface="微软雅黑" panose="020B0503020204020204" charset="-122"/>
                  <a:cs typeface="+mn-ea"/>
                  <a:sym typeface="+mn-lt"/>
                </a:endParaRPr>
              </a:p>
            </p:txBody>
          </p:sp>
        </p:grpSp>
        <p:grpSp>
          <p:nvGrpSpPr>
            <p:cNvPr id="20" name="组合 153"/>
            <p:cNvGrpSpPr/>
            <p:nvPr/>
          </p:nvGrpSpPr>
          <p:grpSpPr bwMode="auto">
            <a:xfrm>
              <a:off x="5135040" y="1323333"/>
              <a:ext cx="726481" cy="646331"/>
              <a:chOff x="-93287" y="66963"/>
              <a:chExt cx="726060" cy="645220"/>
            </a:xfrm>
          </p:grpSpPr>
          <p:sp>
            <p:nvSpPr>
              <p:cNvPr id="52" name="文本框 155"/>
              <p:cNvSpPr>
                <a:spLocks noChangeArrowheads="1"/>
              </p:cNvSpPr>
              <p:nvPr/>
            </p:nvSpPr>
            <p:spPr bwMode="auto">
              <a:xfrm>
                <a:off x="-93287" y="66963"/>
                <a:ext cx="726060" cy="64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02</a:t>
                </a:r>
                <a:endParaRPr lang="zh-CN" altLang="en-US" sz="3600" dirty="0">
                  <a:latin typeface="微软雅黑" panose="020B0503020204020204" charset="-122"/>
                  <a:ea typeface="微软雅黑" panose="020B0503020204020204" charset="-122"/>
                  <a:cs typeface="+mn-ea"/>
                  <a:sym typeface="+mn-lt"/>
                </a:endParaRPr>
              </a:p>
            </p:txBody>
          </p:sp>
        </p:grpSp>
        <p:grpSp>
          <p:nvGrpSpPr>
            <p:cNvPr id="21" name="组合 156"/>
            <p:cNvGrpSpPr/>
            <p:nvPr/>
          </p:nvGrpSpPr>
          <p:grpSpPr bwMode="auto">
            <a:xfrm>
              <a:off x="7853168" y="1211715"/>
              <a:ext cx="726481" cy="646331"/>
              <a:chOff x="50127" y="-56729"/>
              <a:chExt cx="726060" cy="646710"/>
            </a:xfrm>
          </p:grpSpPr>
          <p:sp>
            <p:nvSpPr>
              <p:cNvPr id="51" name="文本框 158"/>
              <p:cNvSpPr>
                <a:spLocks noChangeArrowheads="1"/>
              </p:cNvSpPr>
              <p:nvPr/>
            </p:nvSpPr>
            <p:spPr bwMode="auto">
              <a:xfrm>
                <a:off x="50127" y="-56729"/>
                <a:ext cx="726060" cy="64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a:latin typeface="微软雅黑" panose="020B0503020204020204" charset="-122"/>
                    <a:ea typeface="微软雅黑" panose="020B0503020204020204" charset="-122"/>
                    <a:cs typeface="+mn-ea"/>
                    <a:sym typeface="+mn-lt"/>
                  </a:rPr>
                  <a:t>03</a:t>
                </a:r>
                <a:endParaRPr lang="zh-CN" altLang="en-US" sz="3600" dirty="0">
                  <a:latin typeface="微软雅黑" panose="020B0503020204020204" charset="-122"/>
                  <a:ea typeface="微软雅黑" panose="020B0503020204020204" charset="-122"/>
                  <a:cs typeface="+mn-ea"/>
                  <a:sym typeface="+mn-lt"/>
                </a:endParaRPr>
              </a:p>
            </p:txBody>
          </p:sp>
        </p:grpSp>
        <p:grpSp>
          <p:nvGrpSpPr>
            <p:cNvPr id="22" name="组合 159"/>
            <p:cNvGrpSpPr/>
            <p:nvPr/>
          </p:nvGrpSpPr>
          <p:grpSpPr bwMode="auto">
            <a:xfrm>
              <a:off x="7352694" y="3424010"/>
              <a:ext cx="875294" cy="778725"/>
              <a:chOff x="-114220" y="259655"/>
              <a:chExt cx="874787" cy="779182"/>
            </a:xfrm>
          </p:grpSpPr>
          <p:sp>
            <p:nvSpPr>
              <p:cNvPr id="50" name="文本框 161"/>
              <p:cNvSpPr>
                <a:spLocks noChangeArrowheads="1"/>
              </p:cNvSpPr>
              <p:nvPr/>
            </p:nvSpPr>
            <p:spPr bwMode="auto">
              <a:xfrm>
                <a:off x="-114220" y="259655"/>
                <a:ext cx="874787" cy="77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05</a:t>
                </a:r>
                <a:endParaRPr lang="zh-CN" altLang="en-US" sz="3600" dirty="0">
                  <a:latin typeface="微软雅黑" panose="020B0503020204020204" charset="-122"/>
                  <a:ea typeface="微软雅黑" panose="020B0503020204020204" charset="-122"/>
                  <a:cs typeface="+mn-ea"/>
                  <a:sym typeface="+mn-lt"/>
                </a:endParaRPr>
              </a:p>
            </p:txBody>
          </p:sp>
        </p:grpSp>
        <p:grpSp>
          <p:nvGrpSpPr>
            <p:cNvPr id="23" name="组合 162"/>
            <p:cNvGrpSpPr/>
            <p:nvPr/>
          </p:nvGrpSpPr>
          <p:grpSpPr bwMode="auto">
            <a:xfrm>
              <a:off x="3209650" y="3443853"/>
              <a:ext cx="875294" cy="778725"/>
              <a:chOff x="-147570" y="247170"/>
              <a:chExt cx="876943" cy="777386"/>
            </a:xfrm>
          </p:grpSpPr>
          <p:sp>
            <p:nvSpPr>
              <p:cNvPr id="49" name="文本框 164"/>
              <p:cNvSpPr>
                <a:spLocks noChangeArrowheads="1"/>
              </p:cNvSpPr>
              <p:nvPr/>
            </p:nvSpPr>
            <p:spPr bwMode="auto">
              <a:xfrm>
                <a:off x="-147570" y="247170"/>
                <a:ext cx="876943" cy="777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07</a:t>
                </a:r>
                <a:endParaRPr lang="zh-CN" altLang="en-US" sz="3600" dirty="0">
                  <a:latin typeface="微软雅黑" panose="020B0503020204020204" charset="-122"/>
                  <a:ea typeface="微软雅黑" panose="020B0503020204020204" charset="-122"/>
                  <a:cs typeface="+mn-ea"/>
                  <a:sym typeface="+mn-lt"/>
                </a:endParaRPr>
              </a:p>
            </p:txBody>
          </p:sp>
        </p:grpSp>
        <p:grpSp>
          <p:nvGrpSpPr>
            <p:cNvPr id="24" name="组合 165"/>
            <p:cNvGrpSpPr/>
            <p:nvPr/>
          </p:nvGrpSpPr>
          <p:grpSpPr bwMode="auto">
            <a:xfrm>
              <a:off x="2626863" y="5394465"/>
              <a:ext cx="875294" cy="778725"/>
              <a:chOff x="961636" y="82118"/>
              <a:chExt cx="874785" cy="779183"/>
            </a:xfrm>
          </p:grpSpPr>
          <p:sp>
            <p:nvSpPr>
              <p:cNvPr id="48" name="文本框 167"/>
              <p:cNvSpPr>
                <a:spLocks noChangeArrowheads="1"/>
              </p:cNvSpPr>
              <p:nvPr/>
            </p:nvSpPr>
            <p:spPr bwMode="auto">
              <a:xfrm>
                <a:off x="961636" y="82118"/>
                <a:ext cx="874785"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09</a:t>
                </a:r>
                <a:endParaRPr lang="zh-CN" altLang="en-US" sz="3600" dirty="0">
                  <a:latin typeface="微软雅黑" panose="020B0503020204020204" charset="-122"/>
                  <a:ea typeface="微软雅黑" panose="020B0503020204020204" charset="-122"/>
                  <a:cs typeface="+mn-ea"/>
                  <a:sym typeface="+mn-lt"/>
                </a:endParaRPr>
              </a:p>
            </p:txBody>
          </p:sp>
        </p:grpSp>
        <p:grpSp>
          <p:nvGrpSpPr>
            <p:cNvPr id="25" name="组合 168"/>
            <p:cNvGrpSpPr/>
            <p:nvPr/>
          </p:nvGrpSpPr>
          <p:grpSpPr bwMode="auto">
            <a:xfrm>
              <a:off x="5305897" y="5372881"/>
              <a:ext cx="875294" cy="778725"/>
              <a:chOff x="9025" y="41460"/>
              <a:chExt cx="874787" cy="779183"/>
            </a:xfrm>
          </p:grpSpPr>
          <p:sp>
            <p:nvSpPr>
              <p:cNvPr id="47" name="文本框 170"/>
              <p:cNvSpPr>
                <a:spLocks noChangeArrowheads="1"/>
              </p:cNvSpPr>
              <p:nvPr/>
            </p:nvSpPr>
            <p:spPr bwMode="auto">
              <a:xfrm>
                <a:off x="9025" y="41460"/>
                <a:ext cx="874787"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3600" dirty="0" smtClean="0">
                    <a:latin typeface="微软雅黑" panose="020B0503020204020204" charset="-122"/>
                    <a:ea typeface="微软雅黑" panose="020B0503020204020204" charset="-122"/>
                    <a:cs typeface="+mn-ea"/>
                    <a:sym typeface="+mn-lt"/>
                  </a:rPr>
                  <a:t>10</a:t>
                </a:r>
                <a:endParaRPr lang="zh-CN" altLang="en-US" sz="3600" dirty="0">
                  <a:latin typeface="微软雅黑" panose="020B0503020204020204" charset="-122"/>
                  <a:ea typeface="微软雅黑" panose="020B0503020204020204" charset="-122"/>
                  <a:cs typeface="+mn-ea"/>
                  <a:sym typeface="+mn-lt"/>
                </a:endParaRPr>
              </a:p>
            </p:txBody>
          </p:sp>
        </p:grpSp>
        <p:grpSp>
          <p:nvGrpSpPr>
            <p:cNvPr id="26" name="组合 171"/>
            <p:cNvGrpSpPr/>
            <p:nvPr/>
          </p:nvGrpSpPr>
          <p:grpSpPr bwMode="auto">
            <a:xfrm>
              <a:off x="7704355" y="5371030"/>
              <a:ext cx="875294" cy="778725"/>
              <a:chOff x="-1490564" y="64150"/>
              <a:chExt cx="876943" cy="779183"/>
            </a:xfrm>
          </p:grpSpPr>
          <p:sp>
            <p:nvSpPr>
              <p:cNvPr id="46" name="文本框 173"/>
              <p:cNvSpPr>
                <a:spLocks noChangeArrowheads="1"/>
              </p:cNvSpPr>
              <p:nvPr/>
            </p:nvSpPr>
            <p:spPr bwMode="auto">
              <a:xfrm>
                <a:off x="-1490564" y="64150"/>
                <a:ext cx="876943" cy="7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11</a:t>
                </a:r>
                <a:endParaRPr lang="zh-CN" altLang="en-US" sz="3600" dirty="0">
                  <a:latin typeface="微软雅黑" panose="020B0503020204020204" charset="-122"/>
                  <a:ea typeface="微软雅黑" panose="020B0503020204020204" charset="-122"/>
                  <a:cs typeface="+mn-ea"/>
                  <a:sym typeface="+mn-lt"/>
                </a:endParaRPr>
              </a:p>
            </p:txBody>
          </p:sp>
        </p:grpSp>
        <p:sp>
          <p:nvSpPr>
            <p:cNvPr id="27" name="椭圆 174"/>
            <p:cNvSpPr>
              <a:spLocks noChangeArrowheads="1"/>
            </p:cNvSpPr>
            <p:nvPr/>
          </p:nvSpPr>
          <p:spPr bwMode="auto">
            <a:xfrm>
              <a:off x="2258378" y="2215976"/>
              <a:ext cx="295275" cy="296862"/>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28" name="椭圆 175"/>
            <p:cNvSpPr>
              <a:spLocks noChangeArrowheads="1"/>
            </p:cNvSpPr>
            <p:nvPr/>
          </p:nvSpPr>
          <p:spPr bwMode="auto">
            <a:xfrm>
              <a:off x="8803229" y="6212507"/>
              <a:ext cx="296862" cy="295275"/>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pic>
          <p:nvPicPr>
            <p:cNvPr id="29" name="图片 1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624" y="1797137"/>
              <a:ext cx="86201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92" y="1931020"/>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517" y="1821158"/>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1567" y="4074145"/>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715" y="4065438"/>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5390" y="5977493"/>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1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3450" y="5977493"/>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1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9967" y="6019212"/>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145"/>
            <p:cNvSpPr>
              <a:spLocks noChangeArrowheads="1"/>
            </p:cNvSpPr>
            <p:nvPr/>
          </p:nvSpPr>
          <p:spPr bwMode="auto">
            <a:xfrm>
              <a:off x="2180718" y="6857520"/>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小批量样品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8" name="文本框 147"/>
            <p:cNvSpPr>
              <a:spLocks noChangeArrowheads="1"/>
            </p:cNvSpPr>
            <p:nvPr/>
          </p:nvSpPr>
          <p:spPr bwMode="auto">
            <a:xfrm>
              <a:off x="4938779" y="6849763"/>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交换机验证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9" name="文本框 149"/>
            <p:cNvSpPr>
              <a:spLocks noChangeArrowheads="1"/>
            </p:cNvSpPr>
            <p:nvPr/>
          </p:nvSpPr>
          <p:spPr bwMode="auto">
            <a:xfrm>
              <a:off x="7832050" y="6851396"/>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量产</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pic>
          <p:nvPicPr>
            <p:cNvPr id="40" name="图片 1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4183" y="2981137"/>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767" y="4820514"/>
              <a:ext cx="8604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文本框 145"/>
            <p:cNvSpPr>
              <a:spLocks noChangeArrowheads="1"/>
            </p:cNvSpPr>
            <p:nvPr/>
          </p:nvSpPr>
          <p:spPr bwMode="auto">
            <a:xfrm>
              <a:off x="835262" y="5619101"/>
              <a:ext cx="145856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温度补偿</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43" name="文本框 167"/>
            <p:cNvSpPr>
              <a:spLocks noChangeArrowheads="1"/>
            </p:cNvSpPr>
            <p:nvPr/>
          </p:nvSpPr>
          <p:spPr bwMode="auto">
            <a:xfrm>
              <a:off x="1106188" y="4196397"/>
              <a:ext cx="875293" cy="77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08</a:t>
              </a:r>
              <a:endParaRPr lang="zh-CN" altLang="en-US" sz="3600" dirty="0">
                <a:latin typeface="微软雅黑" panose="020B0503020204020204" charset="-122"/>
                <a:ea typeface="微软雅黑" panose="020B0503020204020204" charset="-122"/>
                <a:cs typeface="+mn-ea"/>
                <a:sym typeface="+mn-lt"/>
              </a:endParaRPr>
            </a:p>
          </p:txBody>
        </p:sp>
        <p:sp>
          <p:nvSpPr>
            <p:cNvPr id="44" name="文本框 167"/>
            <p:cNvSpPr>
              <a:spLocks noChangeArrowheads="1"/>
            </p:cNvSpPr>
            <p:nvPr/>
          </p:nvSpPr>
          <p:spPr bwMode="auto">
            <a:xfrm>
              <a:off x="9106748" y="2362389"/>
              <a:ext cx="875293" cy="77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04</a:t>
              </a:r>
              <a:endParaRPr lang="zh-CN" altLang="en-US" sz="3600" dirty="0">
                <a:latin typeface="微软雅黑" panose="020B0503020204020204" charset="-122"/>
                <a:ea typeface="微软雅黑" panose="020B0503020204020204" charset="-122"/>
                <a:cs typeface="+mn-ea"/>
                <a:sym typeface="+mn-lt"/>
              </a:endParaRPr>
            </a:p>
          </p:txBody>
        </p:sp>
        <p:sp>
          <p:nvSpPr>
            <p:cNvPr id="45" name="文本框 145"/>
            <p:cNvSpPr>
              <a:spLocks noChangeArrowheads="1"/>
            </p:cNvSpPr>
            <p:nvPr/>
          </p:nvSpPr>
          <p:spPr bwMode="auto">
            <a:xfrm>
              <a:off x="8903244" y="3871719"/>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设计</a:t>
              </a:r>
            </a:p>
          </p:txBody>
        </p:sp>
      </p:grpSp>
      <p:sp>
        <p:nvSpPr>
          <p:cNvPr id="60" name="文本框 141"/>
          <p:cNvSpPr>
            <a:spLocks noChangeArrowheads="1"/>
          </p:cNvSpPr>
          <p:nvPr/>
        </p:nvSpPr>
        <p:spPr bwMode="auto">
          <a:xfrm>
            <a:off x="5640640" y="403307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贴片</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62" name="椭圆 13"/>
          <p:cNvSpPr>
            <a:spLocks noChangeArrowheads="1"/>
          </p:cNvSpPr>
          <p:nvPr/>
        </p:nvSpPr>
        <p:spPr bwMode="auto">
          <a:xfrm>
            <a:off x="5611160" y="3374098"/>
            <a:ext cx="590286" cy="590286"/>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61" name="文本框 164"/>
          <p:cNvSpPr>
            <a:spLocks noChangeArrowheads="1"/>
          </p:cNvSpPr>
          <p:nvPr/>
        </p:nvSpPr>
        <p:spPr bwMode="auto">
          <a:xfrm>
            <a:off x="5561017" y="2740140"/>
            <a:ext cx="7264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sz="3600" dirty="0" smtClean="0">
                <a:latin typeface="微软雅黑" panose="020B0503020204020204" charset="-122"/>
                <a:ea typeface="微软雅黑" panose="020B0503020204020204" charset="-122"/>
                <a:cs typeface="+mn-ea"/>
                <a:sym typeface="+mn-lt"/>
              </a:rPr>
              <a:t>06</a:t>
            </a:r>
            <a:endParaRPr lang="zh-CN" altLang="en-US" sz="3600" dirty="0">
              <a:latin typeface="微软雅黑" panose="020B0503020204020204" charset="-122"/>
              <a:ea typeface="微软雅黑" panose="020B0503020204020204" charset="-122"/>
              <a:cs typeface="+mn-ea"/>
              <a:sym typeface="+mn-lt"/>
            </a:endParaRPr>
          </a:p>
        </p:txBody>
      </p:sp>
      <p:pic>
        <p:nvPicPr>
          <p:cNvPr id="59" name="图片 1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4126" y="3336772"/>
            <a:ext cx="714141" cy="71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247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光模块生产工艺流程</a:t>
            </a:r>
            <a:br>
              <a:rPr lang="zh-CN" altLang="en-US" dirty="0"/>
            </a:br>
            <a:endParaRPr lang="zh-CN" altLang="en-US" dirty="0"/>
          </a:p>
        </p:txBody>
      </p:sp>
      <p:pic>
        <p:nvPicPr>
          <p:cNvPr id="4098" name="Picture 2" descr="http://file.elecfans.com/web1/M00/A7/51/o4YBAF2FifuAGKRFAAbhIsqwUjQ7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695" y="1027906"/>
            <a:ext cx="8683625" cy="4341813"/>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972312" y="5580761"/>
            <a:ext cx="10515600" cy="1124839"/>
          </a:xfrm>
        </p:spPr>
        <p:txBody>
          <a:bodyPr/>
          <a:lstStyle/>
          <a:p>
            <a:r>
              <a:rPr lang="en-US" altLang="zh-CN" sz="1800" dirty="0"/>
              <a:t>4.</a:t>
            </a:r>
            <a:r>
              <a:rPr lang="zh-CN" altLang="en-US" sz="1800" dirty="0"/>
              <a:t>自动化测试：提升产品的一致性。</a:t>
            </a:r>
          </a:p>
          <a:p>
            <a:r>
              <a:rPr lang="en-US" altLang="zh-CN" sz="1800" dirty="0"/>
              <a:t>5.</a:t>
            </a:r>
            <a:r>
              <a:rPr lang="zh-CN" altLang="en-US" sz="1800" dirty="0"/>
              <a:t>端面清洁：只要有一颗灰尘，就能影响光模块的传输性能，所以清洁到位这一步很重要。</a:t>
            </a:r>
          </a:p>
          <a:p>
            <a:r>
              <a:rPr lang="en-US" altLang="zh-CN" sz="1800" dirty="0"/>
              <a:t>6.</a:t>
            </a:r>
            <a:r>
              <a:rPr lang="zh-CN" altLang="en-US" sz="1800" dirty="0"/>
              <a:t>老化测试：为了产品的稳定性从而进行高低温老化测试，</a:t>
            </a:r>
            <a:r>
              <a:rPr lang="en-US" altLang="zh-CN" sz="1800" dirty="0"/>
              <a:t>6com</a:t>
            </a:r>
            <a:r>
              <a:rPr lang="zh-CN" altLang="en-US" sz="1800" dirty="0"/>
              <a:t>的产品在出货前都会进行此测试。</a:t>
            </a:r>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646811"/>
          </a:xfrm>
        </p:spPr>
        <p:txBody>
          <a:bodyPr/>
          <a:lstStyle/>
          <a:p>
            <a:r>
              <a:rPr lang="zh-CN" altLang="en-US" dirty="0"/>
              <a:t>光模块生产</a:t>
            </a:r>
            <a:r>
              <a:rPr lang="zh-CN" altLang="en-US" dirty="0" smtClean="0"/>
              <a:t>工艺流程</a:t>
            </a:r>
            <a:endParaRPr lang="zh-CN" altLang="en-US" dirty="0"/>
          </a:p>
        </p:txBody>
      </p:sp>
      <p:pic>
        <p:nvPicPr>
          <p:cNvPr id="4" name="图片 3"/>
          <p:cNvPicPr>
            <a:picLocks noChangeAspect="1"/>
          </p:cNvPicPr>
          <p:nvPr/>
        </p:nvPicPr>
        <p:blipFill rotWithShape="1">
          <a:blip r:embed="rId2"/>
          <a:srcRect l="11795" t="13710" r="13006" b="4864"/>
          <a:stretch/>
        </p:blipFill>
        <p:spPr>
          <a:xfrm>
            <a:off x="1594402" y="1121664"/>
            <a:ext cx="1721822" cy="1645919"/>
          </a:xfrm>
          <a:prstGeom prst="ellipse">
            <a:avLst/>
          </a:prstGeom>
          <a:ln>
            <a:noFill/>
          </a:ln>
          <a:effectLst>
            <a:softEdge rad="112500"/>
          </a:effectLst>
        </p:spPr>
      </p:pic>
    </p:spTree>
    <p:extLst>
      <p:ext uri="{BB962C8B-B14F-4D97-AF65-F5344CB8AC3E}">
        <p14:creationId xmlns:p14="http://schemas.microsoft.com/office/powerpoint/2010/main" val="2004763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3279624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122" name="Picture 2" descr="http://file.elecfans.com/web1/M00/A7/A3/pIYBAF2Fim2AVaaOAAacDeLSWnQ2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063" y="1328198"/>
            <a:ext cx="762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838200" y="5447411"/>
            <a:ext cx="10515600" cy="1307719"/>
          </a:xfrm>
        </p:spPr>
        <p:txBody>
          <a:bodyPr>
            <a:normAutofit lnSpcReduction="10000"/>
          </a:bodyPr>
          <a:lstStyle/>
          <a:p>
            <a:r>
              <a:rPr lang="en-US" altLang="zh-CN" sz="1800" dirty="0"/>
              <a:t>10.</a:t>
            </a:r>
            <a:r>
              <a:rPr lang="zh-CN" altLang="en-US" sz="1800" dirty="0"/>
              <a:t>写码：如何保证各种光模块品牌在</a:t>
            </a:r>
            <a:r>
              <a:rPr lang="zh-CN" altLang="en-US" sz="1800" u="sng" dirty="0">
                <a:hlinkClick r:id="rId4"/>
              </a:rPr>
              <a:t>交换机</a:t>
            </a:r>
            <a:r>
              <a:rPr lang="zh-CN" altLang="en-US" sz="1800" dirty="0"/>
              <a:t>上正常使用？工程师会根据客户的需求进行匹配。</a:t>
            </a:r>
          </a:p>
          <a:p>
            <a:r>
              <a:rPr lang="zh-CN" altLang="en-US" sz="1800" dirty="0"/>
              <a:t>贴标：根据客户不同品牌的需求进行标签制作来展示客户不同品牌的风采。</a:t>
            </a:r>
          </a:p>
          <a:p>
            <a:r>
              <a:rPr lang="en-US" altLang="zh-CN" sz="1800" dirty="0"/>
              <a:t>11.</a:t>
            </a:r>
            <a:r>
              <a:rPr lang="zh-CN" altLang="en-US" sz="1800" dirty="0"/>
              <a:t>产品终测：为了保证光模块各个方面不因疏忽出现漏洞，我们会再进行一次产品终测，把所有产品在检查一遍。</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146" name="Picture 2" descr="http://file.elecfans.com/web1/M00/A7/A3/pIYBAF2Fim6AP8nRAAa6SZJGWmk58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719" y="2047526"/>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en-US" altLang="zh-CN" sz="4800" dirty="0" smtClean="0">
                <a:cs typeface="+mn-ea"/>
                <a:sym typeface="+mn-lt"/>
              </a:rPr>
              <a:t>11</a:t>
            </a:r>
            <a:r>
              <a:rPr lang="zh-CN" altLang="en-US" sz="4800" dirty="0" smtClean="0">
                <a:cs typeface="+mn-ea"/>
                <a:sym typeface="+mn-lt"/>
              </a:rPr>
              <a:t>年</a:t>
            </a:r>
            <a:r>
              <a:rPr lang="en-US" altLang="zh-CN" sz="4800" dirty="0">
                <a:cs typeface="+mn-ea"/>
                <a:sym typeface="+mn-lt"/>
              </a:rPr>
              <a:t>+</a:t>
            </a:r>
            <a:r>
              <a:rPr lang="zh-CN" altLang="en-US" sz="4800" dirty="0">
                <a:cs typeface="+mn-ea"/>
                <a:sym typeface="+mn-lt"/>
              </a:rPr>
              <a:t>兼容技术积累与严苛测试</a:t>
            </a:r>
            <a:r>
              <a:rPr lang="en-US" altLang="zh-CN" dirty="0">
                <a:cs typeface="+mn-ea"/>
                <a:sym typeface="+mn-lt"/>
              </a:rPr>
              <a:t>,</a:t>
            </a:r>
            <a:br>
              <a:rPr lang="en-US" altLang="zh-CN" dirty="0">
                <a:cs typeface="+mn-ea"/>
                <a:sym typeface="+mn-lt"/>
              </a:rPr>
            </a:br>
            <a:r>
              <a:rPr lang="zh-CN" altLang="en-US" dirty="0">
                <a:solidFill>
                  <a:schemeClr val="bg1">
                    <a:lumMod val="50000"/>
                  </a:schemeClr>
                </a:solidFill>
                <a:cs typeface="+mn-ea"/>
                <a:sym typeface="+mn-lt"/>
              </a:rPr>
              <a:t>解决丢包、误码和</a:t>
            </a:r>
            <a:r>
              <a:rPr lang="en-US" altLang="zh-CN" dirty="0">
                <a:solidFill>
                  <a:schemeClr val="bg1">
                    <a:lumMod val="50000"/>
                  </a:schemeClr>
                </a:solidFill>
                <a:cs typeface="+mn-ea"/>
                <a:sym typeface="+mn-lt"/>
              </a:rPr>
              <a:t>CRC</a:t>
            </a:r>
            <a:r>
              <a:rPr lang="zh-CN" altLang="en-US" dirty="0">
                <a:solidFill>
                  <a:schemeClr val="bg1">
                    <a:lumMod val="50000"/>
                  </a:schemeClr>
                </a:solidFill>
                <a:cs typeface="+mn-ea"/>
                <a:sym typeface="+mn-lt"/>
              </a:rPr>
              <a:t>报错等一系列</a:t>
            </a:r>
            <a:r>
              <a:rPr lang="zh-CN" altLang="en-US" dirty="0" smtClean="0">
                <a:solidFill>
                  <a:schemeClr val="bg1">
                    <a:lumMod val="50000"/>
                  </a:schemeClr>
                </a:solidFill>
                <a:cs typeface="+mn-ea"/>
                <a:sym typeface="+mn-lt"/>
              </a:rPr>
              <a:t>难题</a:t>
            </a:r>
            <a:endParaRPr lang="zh-CN" altLang="en-US" dirty="0"/>
          </a:p>
        </p:txBody>
      </p:sp>
      <p:sp>
        <p:nvSpPr>
          <p:cNvPr id="4" name="文本框 3"/>
          <p:cNvSpPr txBox="1"/>
          <p:nvPr/>
        </p:nvSpPr>
        <p:spPr>
          <a:xfrm>
            <a:off x="1768814" y="2144293"/>
            <a:ext cx="460649" cy="737235"/>
          </a:xfrm>
          <a:prstGeom prst="rect">
            <a:avLst/>
          </a:prstGeom>
          <a:noFill/>
        </p:spPr>
        <p:txBody>
          <a:bodyPr wrap="square" rtlCol="0">
            <a:spAutoFit/>
          </a:bodyPr>
          <a:lstStyle/>
          <a:p>
            <a:r>
              <a:rPr lang="en-US" altLang="zh-CN" sz="2100" dirty="0" smtClean="0">
                <a:solidFill>
                  <a:schemeClr val="bg1"/>
                </a:solidFill>
                <a:cs typeface="+mn-ea"/>
                <a:sym typeface="+mn-lt"/>
              </a:rPr>
              <a:t>15</a:t>
            </a:r>
            <a:endParaRPr lang="zh-CN" altLang="en-US" sz="2100" dirty="0">
              <a:solidFill>
                <a:schemeClr val="bg1"/>
              </a:solidFill>
              <a:cs typeface="+mn-ea"/>
              <a:sym typeface="+mn-lt"/>
            </a:endParaRPr>
          </a:p>
        </p:txBody>
      </p:sp>
      <p:graphicFrame>
        <p:nvGraphicFramePr>
          <p:cNvPr id="5" name="表格 4"/>
          <p:cNvGraphicFramePr>
            <a:graphicFrameLocks noGrp="1"/>
          </p:cNvGraphicFramePr>
          <p:nvPr/>
        </p:nvGraphicFramePr>
        <p:xfrm>
          <a:off x="1589018" y="2547319"/>
          <a:ext cx="4608195" cy="3450590"/>
        </p:xfrm>
        <a:graphic>
          <a:graphicData uri="http://schemas.openxmlformats.org/drawingml/2006/table">
            <a:tbl>
              <a:tblPr/>
              <a:tblGrid>
                <a:gridCol w="631190">
                  <a:extLst>
                    <a:ext uri="{9D8B030D-6E8A-4147-A177-3AD203B41FA5}">
                      <a16:colId xmlns:a16="http://schemas.microsoft.com/office/drawing/2014/main" val="20000"/>
                    </a:ext>
                  </a:extLst>
                </a:gridCol>
                <a:gridCol w="1812925">
                  <a:extLst>
                    <a:ext uri="{9D8B030D-6E8A-4147-A177-3AD203B41FA5}">
                      <a16:colId xmlns:a16="http://schemas.microsoft.com/office/drawing/2014/main" val="20001"/>
                    </a:ext>
                  </a:extLst>
                </a:gridCol>
                <a:gridCol w="867410">
                  <a:extLst>
                    <a:ext uri="{9D8B030D-6E8A-4147-A177-3AD203B41FA5}">
                      <a16:colId xmlns:a16="http://schemas.microsoft.com/office/drawing/2014/main" val="20002"/>
                    </a:ext>
                  </a:extLst>
                </a:gridCol>
                <a:gridCol w="1296670">
                  <a:extLst>
                    <a:ext uri="{9D8B030D-6E8A-4147-A177-3AD203B41FA5}">
                      <a16:colId xmlns:a16="http://schemas.microsoft.com/office/drawing/2014/main" val="20003"/>
                    </a:ext>
                  </a:extLst>
                </a:gridCol>
              </a:tblGrid>
              <a:tr h="313690">
                <a:tc>
                  <a:txBody>
                    <a:bodyPr/>
                    <a:lstStyle/>
                    <a:p>
                      <a:pPr algn="ctr" fontAlgn="t"/>
                      <a:r>
                        <a:rPr lang="en-US" sz="1200" b="1" i="0" u="none" strike="noStrike" dirty="0" err="1">
                          <a:solidFill>
                            <a:schemeClr val="bg1">
                              <a:lumMod val="50000"/>
                            </a:schemeClr>
                          </a:solidFill>
                          <a:latin typeface="微软雅黑" panose="020B0503020204020204" charset="-122"/>
                        </a:rPr>
                        <a:t>编号</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测试项</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dirty="0" err="1" smtClean="0">
                          <a:solidFill>
                            <a:schemeClr val="bg1">
                              <a:lumMod val="50000"/>
                            </a:schemeClr>
                          </a:solidFill>
                          <a:latin typeface="微软雅黑" panose="020B0503020204020204" charset="-122"/>
                        </a:rPr>
                        <a:t>必选</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测试结果</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3690">
                <a:tc>
                  <a:txBody>
                    <a:bodyPr/>
                    <a:lstStyle/>
                    <a:p>
                      <a:pPr algn="ctr" fontAlgn="t"/>
                      <a:r>
                        <a:rPr lang="en-US" sz="1200" b="1" i="0" u="none" strike="noStrike">
                          <a:solidFill>
                            <a:schemeClr val="bg1">
                              <a:lumMod val="50000"/>
                            </a:schemeClr>
                          </a:solidFill>
                          <a:latin typeface="微软雅黑" panose="020B0503020204020204" charset="-122"/>
                        </a:rPr>
                        <a:t>1</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连续读写 EEPROM 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3690">
                <a:tc>
                  <a:txBody>
                    <a:bodyPr/>
                    <a:lstStyle/>
                    <a:p>
                      <a:pPr algn="ctr" fontAlgn="t"/>
                      <a:r>
                        <a:rPr lang="en-US" sz="1200" b="1" i="0" u="none" strike="noStrike">
                          <a:solidFill>
                            <a:schemeClr val="bg1">
                              <a:lumMod val="50000"/>
                            </a:schemeClr>
                          </a:solidFill>
                          <a:latin typeface="微软雅黑" panose="020B0503020204020204" charset="-122"/>
                        </a:rPr>
                        <a:t>2</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兼容性测试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3690">
                <a:tc>
                  <a:txBody>
                    <a:bodyPr/>
                    <a:lstStyle/>
                    <a:p>
                      <a:pPr algn="ctr" fontAlgn="t"/>
                      <a:r>
                        <a:rPr lang="en-US" sz="1200" b="1" i="0" u="none" strike="noStrike">
                          <a:solidFill>
                            <a:schemeClr val="bg1">
                              <a:lumMod val="50000"/>
                            </a:schemeClr>
                          </a:solidFill>
                          <a:latin typeface="微软雅黑" panose="020B0503020204020204" charset="-122"/>
                        </a:rPr>
                        <a:t>3</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连通性测试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3690">
                <a:tc>
                  <a:txBody>
                    <a:bodyPr/>
                    <a:lstStyle/>
                    <a:p>
                      <a:pPr algn="ctr" fontAlgn="t"/>
                      <a:r>
                        <a:rPr lang="en-US" sz="1200" b="1" i="0" u="none" strike="noStrike">
                          <a:solidFill>
                            <a:schemeClr val="bg1">
                              <a:lumMod val="50000"/>
                            </a:schemeClr>
                          </a:solidFill>
                          <a:latin typeface="微软雅黑" panose="020B0503020204020204" charset="-122"/>
                        </a:rPr>
                        <a:t>4</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插拔测试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3690">
                <a:tc>
                  <a:txBody>
                    <a:bodyPr/>
                    <a:lstStyle/>
                    <a:p>
                      <a:pPr algn="ctr" fontAlgn="t"/>
                      <a:r>
                        <a:rPr lang="en-US" sz="1200" b="1" i="0" u="none" strike="noStrike">
                          <a:solidFill>
                            <a:schemeClr val="bg1">
                              <a:lumMod val="50000"/>
                            </a:schemeClr>
                          </a:solidFill>
                          <a:latin typeface="微软雅黑" panose="020B0503020204020204" charset="-122"/>
                        </a:rPr>
                        <a:t>5</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模块上交换机重启测试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3690">
                <a:tc>
                  <a:txBody>
                    <a:bodyPr/>
                    <a:lstStyle/>
                    <a:p>
                      <a:pPr algn="ctr" fontAlgn="t"/>
                      <a:r>
                        <a:rPr lang="en-US" sz="1200" b="1" i="0" u="none" strike="noStrike">
                          <a:solidFill>
                            <a:schemeClr val="bg1">
                              <a:lumMod val="50000"/>
                            </a:schemeClr>
                          </a:solidFill>
                          <a:latin typeface="微软雅黑" panose="020B0503020204020204" charset="-122"/>
                        </a:rPr>
                        <a:t>6</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端口协商测试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3690">
                <a:tc>
                  <a:txBody>
                    <a:bodyPr/>
                    <a:lstStyle/>
                    <a:p>
                      <a:pPr algn="ctr" fontAlgn="t"/>
                      <a:r>
                        <a:rPr lang="en-US" sz="1200" b="1" i="0" u="none" strike="noStrike">
                          <a:solidFill>
                            <a:schemeClr val="bg1">
                              <a:lumMod val="50000"/>
                            </a:schemeClr>
                          </a:solidFill>
                          <a:latin typeface="微软雅黑" panose="020B0503020204020204" charset="-122"/>
                        </a:rPr>
                        <a:t>7</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数字诊断功能测试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3690">
                <a:tc>
                  <a:txBody>
                    <a:bodyPr/>
                    <a:lstStyle/>
                    <a:p>
                      <a:pPr algn="ctr" fontAlgn="t"/>
                      <a:r>
                        <a:rPr lang="en-US" sz="1200" b="1" i="0" u="none" strike="noStrike">
                          <a:solidFill>
                            <a:schemeClr val="bg1">
                              <a:lumMod val="50000"/>
                            </a:schemeClr>
                          </a:solidFill>
                          <a:latin typeface="微软雅黑" panose="020B0503020204020204" charset="-122"/>
                        </a:rPr>
                        <a:t>8</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基本信息查询测试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3690">
                <a:tc>
                  <a:txBody>
                    <a:bodyPr/>
                    <a:lstStyle/>
                    <a:p>
                      <a:pPr algn="ctr" fontAlgn="t"/>
                      <a:r>
                        <a:rPr lang="en-US" sz="1200" b="1" i="0" u="none" strike="noStrike">
                          <a:solidFill>
                            <a:schemeClr val="bg1">
                              <a:lumMod val="50000"/>
                            </a:schemeClr>
                          </a:solidFill>
                          <a:latin typeface="微软雅黑" panose="020B0503020204020204" charset="-122"/>
                        </a:rPr>
                        <a:t>9</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重载 100%流量测试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3690">
                <a:tc>
                  <a:txBody>
                    <a:bodyPr/>
                    <a:lstStyle/>
                    <a:p>
                      <a:pPr algn="ctr" fontAlgn="t"/>
                      <a:r>
                        <a:rPr lang="en-US" sz="1200" b="1" i="0" u="none" strike="noStrike" dirty="0">
                          <a:solidFill>
                            <a:schemeClr val="bg1">
                              <a:lumMod val="50000"/>
                            </a:schemeClr>
                          </a:solidFill>
                          <a:latin typeface="微软雅黑" panose="020B0503020204020204" charset="-122"/>
                        </a:rPr>
                        <a:t>10</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轻载 10%流量测试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PASS</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9"/>
          <p:cNvSpPr txBox="1"/>
          <p:nvPr/>
        </p:nvSpPr>
        <p:spPr>
          <a:xfrm>
            <a:off x="2333329" y="2226906"/>
            <a:ext cx="3755572" cy="275590"/>
          </a:xfrm>
          <a:prstGeom prst="rect">
            <a:avLst/>
          </a:prstGeom>
          <a:noFill/>
        </p:spPr>
        <p:txBody>
          <a:bodyPr wrap="square" rtlCol="0">
            <a:spAutoFit/>
          </a:bodyPr>
          <a:lstStyle/>
          <a:p>
            <a:r>
              <a:rPr lang="zh-CN" altLang="en-US" sz="1200" dirty="0" smtClean="0"/>
              <a:t>兼容性测试项及报告摘要</a:t>
            </a:r>
            <a:endParaRPr lang="zh-CN" altLang="en-US" sz="1200" dirty="0"/>
          </a:p>
        </p:txBody>
      </p:sp>
      <p:pic>
        <p:nvPicPr>
          <p:cNvPr id="7" name="Picture 1"/>
          <p:cNvPicPr>
            <a:picLocks noChangeAspect="1" noChangeArrowheads="1"/>
          </p:cNvPicPr>
          <p:nvPr/>
        </p:nvPicPr>
        <p:blipFill>
          <a:blip r:embed="rId3" cstate="screen"/>
          <a:srcRect/>
          <a:stretch>
            <a:fillRect/>
          </a:stretch>
        </p:blipFill>
        <p:spPr bwMode="auto">
          <a:xfrm>
            <a:off x="8008324" y="3890743"/>
            <a:ext cx="2070128" cy="1023257"/>
          </a:xfrm>
          <a:prstGeom prst="rect">
            <a:avLst/>
          </a:prstGeom>
          <a:noFill/>
          <a:ln w="9525">
            <a:noFill/>
            <a:miter lim="800000"/>
            <a:headEnd/>
            <a:tailEnd/>
          </a:ln>
        </p:spPr>
      </p:pic>
      <p:pic>
        <p:nvPicPr>
          <p:cNvPr id="8" name="Picture 2"/>
          <p:cNvPicPr>
            <a:picLocks noChangeAspect="1" noChangeArrowheads="1"/>
          </p:cNvPicPr>
          <p:nvPr/>
        </p:nvPicPr>
        <p:blipFill>
          <a:blip r:embed="rId4" cstate="screen"/>
          <a:srcRect/>
          <a:stretch>
            <a:fillRect/>
          </a:stretch>
        </p:blipFill>
        <p:spPr bwMode="auto">
          <a:xfrm>
            <a:off x="6463438" y="2519822"/>
            <a:ext cx="1854440" cy="1229405"/>
          </a:xfrm>
          <a:prstGeom prst="rect">
            <a:avLst/>
          </a:prstGeom>
          <a:noFill/>
          <a:ln w="9525">
            <a:noFill/>
            <a:miter lim="800000"/>
            <a:headEnd/>
            <a:tailEnd/>
          </a:ln>
        </p:spPr>
      </p:pic>
      <p:pic>
        <p:nvPicPr>
          <p:cNvPr id="9" name="Picture 3"/>
          <p:cNvPicPr>
            <a:picLocks noChangeAspect="1" noChangeArrowheads="1"/>
          </p:cNvPicPr>
          <p:nvPr/>
        </p:nvPicPr>
        <p:blipFill>
          <a:blip r:embed="rId5" cstate="screen"/>
          <a:srcRect/>
          <a:stretch>
            <a:fillRect/>
          </a:stretch>
        </p:blipFill>
        <p:spPr bwMode="auto">
          <a:xfrm>
            <a:off x="6464456" y="3886152"/>
            <a:ext cx="1246415" cy="1047563"/>
          </a:xfrm>
          <a:prstGeom prst="rect">
            <a:avLst/>
          </a:prstGeom>
          <a:noFill/>
          <a:ln w="9525">
            <a:noFill/>
            <a:miter lim="800000"/>
            <a:headEnd/>
            <a:tailEnd/>
          </a:ln>
        </p:spPr>
      </p:pic>
      <p:pic>
        <p:nvPicPr>
          <p:cNvPr id="10" name="Picture 4"/>
          <p:cNvPicPr>
            <a:picLocks noChangeAspect="1" noChangeArrowheads="1"/>
          </p:cNvPicPr>
          <p:nvPr/>
        </p:nvPicPr>
        <p:blipFill>
          <a:blip r:embed="rId6" cstate="screen"/>
          <a:srcRect/>
          <a:stretch>
            <a:fillRect/>
          </a:stretch>
        </p:blipFill>
        <p:spPr bwMode="auto">
          <a:xfrm>
            <a:off x="7994580" y="5066910"/>
            <a:ext cx="2089379" cy="946547"/>
          </a:xfrm>
          <a:prstGeom prst="rect">
            <a:avLst/>
          </a:prstGeom>
          <a:noFill/>
          <a:ln w="9525">
            <a:noFill/>
            <a:miter lim="800000"/>
            <a:headEnd/>
            <a:tailEnd/>
          </a:ln>
        </p:spPr>
      </p:pic>
      <p:pic>
        <p:nvPicPr>
          <p:cNvPr id="11" name="图片 10"/>
          <p:cNvPicPr>
            <a:picLocks noChangeAspect="1"/>
          </p:cNvPicPr>
          <p:nvPr/>
        </p:nvPicPr>
        <p:blipFill rotWithShape="1">
          <a:blip r:embed="rId7" cstate="screen">
            <a:grayscl/>
            <a:extLst>
              <a:ext uri="{BEBA8EAE-BF5A-486C-A8C5-ECC9F3942E4B}">
                <a14:imgProps xmlns:a14="http://schemas.microsoft.com/office/drawing/2010/main">
                  <a14:imgLayer r:embed="rId8">
                    <a14:imgEffect>
                      <a14:brightnessContrast bright="20000" contrast="-40000"/>
                    </a14:imgEffect>
                  </a14:imgLayer>
                </a14:imgProps>
              </a:ext>
            </a:extLst>
          </a:blip>
          <a:srcRect/>
          <a:stretch>
            <a:fillRect/>
          </a:stretch>
        </p:blipFill>
        <p:spPr>
          <a:xfrm>
            <a:off x="8441930" y="2489048"/>
            <a:ext cx="1647125" cy="1390807"/>
          </a:xfrm>
          <a:prstGeom prst="rect">
            <a:avLst/>
          </a:prstGeom>
        </p:spPr>
      </p:pic>
      <p:pic>
        <p:nvPicPr>
          <p:cNvPr id="12" name="Picture 5"/>
          <p:cNvPicPr>
            <a:picLocks noChangeAspect="1" noChangeArrowheads="1"/>
          </p:cNvPicPr>
          <p:nvPr/>
        </p:nvPicPr>
        <p:blipFill>
          <a:blip r:embed="rId9" cstate="screen"/>
          <a:srcRect/>
          <a:stretch>
            <a:fillRect/>
          </a:stretch>
        </p:blipFill>
        <p:spPr bwMode="auto">
          <a:xfrm>
            <a:off x="6464134" y="5055515"/>
            <a:ext cx="1257626" cy="979715"/>
          </a:xfrm>
          <a:prstGeom prst="rect">
            <a:avLst/>
          </a:prstGeom>
          <a:noFill/>
          <a:ln w="9525">
            <a:noFill/>
            <a:miter lim="800000"/>
            <a:headEnd/>
            <a:tailEnd/>
          </a:ln>
        </p:spPr>
      </p:pic>
      <p:sp>
        <p:nvSpPr>
          <p:cNvPr id="13" name="TextBox 17"/>
          <p:cNvSpPr txBox="1"/>
          <p:nvPr/>
        </p:nvSpPr>
        <p:spPr>
          <a:xfrm>
            <a:off x="6867222" y="2187128"/>
            <a:ext cx="2835735" cy="275590"/>
          </a:xfrm>
          <a:prstGeom prst="rect">
            <a:avLst/>
          </a:prstGeom>
          <a:noFill/>
        </p:spPr>
        <p:txBody>
          <a:bodyPr wrap="square" rtlCol="0">
            <a:spAutoFit/>
          </a:bodyPr>
          <a:lstStyle/>
          <a:p>
            <a:r>
              <a:rPr lang="zh-CN" altLang="en-US" sz="1200" dirty="0" smtClean="0"/>
              <a:t>兼容交换机主要品牌与上机测试示例</a:t>
            </a:r>
            <a:endParaRPr lang="zh-CN" altLang="en-US" sz="1200" dirty="0"/>
          </a:p>
        </p:txBody>
      </p:sp>
      <p:sp>
        <p:nvSpPr>
          <p:cNvPr id="14" name="矩形 13"/>
          <p:cNvSpPr/>
          <p:nvPr/>
        </p:nvSpPr>
        <p:spPr>
          <a:xfrm>
            <a:off x="6415472" y="2475600"/>
            <a:ext cx="3701143" cy="3570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企业简介</a:t>
            </a:r>
            <a:endParaRPr lang="zh-CN" altLang="en-US" b="1" dirty="0"/>
          </a:p>
        </p:txBody>
      </p:sp>
      <p:pic>
        <p:nvPicPr>
          <p:cNvPr id="5" name="内容占位符 3" descr="QQ图片20160524094742"/>
          <p:cNvPicPr>
            <a:picLocks noChangeAspect="1"/>
          </p:cNvPicPr>
          <p:nvPr/>
        </p:nvPicPr>
        <p:blipFill rotWithShape="1">
          <a:blip r:embed="rId3" cstate="email"/>
          <a:srcRect/>
          <a:stretch>
            <a:fillRect/>
          </a:stretch>
        </p:blipFill>
        <p:spPr>
          <a:xfrm>
            <a:off x="501859" y="2785904"/>
            <a:ext cx="4440714" cy="24870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21"/>
          <p:cNvSpPr>
            <a:spLocks noChangeArrowheads="1"/>
          </p:cNvSpPr>
          <p:nvPr/>
        </p:nvSpPr>
        <p:spPr bwMode="auto">
          <a:xfrm>
            <a:off x="5379260" y="2785903"/>
            <a:ext cx="5710497" cy="2436564"/>
          </a:xfrm>
          <a:prstGeom prst="rect">
            <a:avLst/>
          </a:prstGeom>
          <a:noFill/>
          <a:ln w="6350">
            <a:solidFill>
              <a:srgbClr val="A5A5A5"/>
            </a:solidFill>
            <a:bevel/>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chemeClr val="accent6"/>
                </a:solidFill>
                <a:latin typeface="+mn-ea"/>
                <a:ea typeface="+mn-ea"/>
              </a:rPr>
              <a:t>赛克斯康公司成立于</a:t>
            </a:r>
            <a:r>
              <a:rPr lang="en-US" altLang="zh-CN" sz="2000" dirty="0">
                <a:solidFill>
                  <a:schemeClr val="accent6"/>
                </a:solidFill>
                <a:latin typeface="+mn-ea"/>
                <a:ea typeface="+mn-ea"/>
              </a:rPr>
              <a:t>2009</a:t>
            </a:r>
            <a:r>
              <a:rPr lang="zh-CN" altLang="en-US" sz="2000" dirty="0">
                <a:solidFill>
                  <a:schemeClr val="accent6"/>
                </a:solidFill>
                <a:latin typeface="+mn-ea"/>
                <a:ea typeface="+mn-ea"/>
              </a:rPr>
              <a:t>年</a:t>
            </a:r>
            <a:r>
              <a:rPr lang="en-US" altLang="zh-CN" sz="2000" dirty="0">
                <a:solidFill>
                  <a:schemeClr val="accent6"/>
                </a:solidFill>
                <a:latin typeface="+mn-ea"/>
                <a:ea typeface="+mn-ea"/>
              </a:rPr>
              <a:t>8</a:t>
            </a:r>
            <a:r>
              <a:rPr lang="zh-CN" altLang="en-US" sz="2000" dirty="0">
                <a:solidFill>
                  <a:schemeClr val="accent6"/>
                </a:solidFill>
                <a:latin typeface="+mn-ea"/>
                <a:ea typeface="+mn-ea"/>
              </a:rPr>
              <a:t>月</a:t>
            </a:r>
            <a:r>
              <a:rPr lang="en-US" altLang="zh-CN" sz="2000" dirty="0">
                <a:solidFill>
                  <a:schemeClr val="accent6"/>
                </a:solidFill>
                <a:latin typeface="+mn-ea"/>
                <a:ea typeface="+mn-ea"/>
              </a:rPr>
              <a:t>16</a:t>
            </a:r>
            <a:r>
              <a:rPr lang="zh-CN" altLang="en-US" sz="2000" dirty="0">
                <a:solidFill>
                  <a:schemeClr val="accent6"/>
                </a:solidFill>
                <a:latin typeface="+mn-ea"/>
                <a:ea typeface="+mn-ea"/>
              </a:rPr>
              <a:t>日，地处于广东省深圳市龙华区清湖宝能科技园，在总建设面积约</a:t>
            </a:r>
            <a:r>
              <a:rPr lang="en-US" altLang="zh-CN" sz="2000" dirty="0">
                <a:solidFill>
                  <a:schemeClr val="accent6"/>
                </a:solidFill>
                <a:latin typeface="+mn-ea"/>
                <a:ea typeface="+mn-ea"/>
              </a:rPr>
              <a:t>150</a:t>
            </a:r>
            <a:r>
              <a:rPr lang="zh-CN" altLang="en-US" sz="2000" dirty="0">
                <a:solidFill>
                  <a:schemeClr val="accent6"/>
                </a:solidFill>
                <a:latin typeface="+mn-ea"/>
                <a:ea typeface="+mn-ea"/>
              </a:rPr>
              <a:t>万平方米的宝能科技园内赛克斯康拥有</a:t>
            </a:r>
            <a:r>
              <a:rPr lang="en-US" altLang="zh-CN" sz="2000" dirty="0">
                <a:solidFill>
                  <a:schemeClr val="accent6"/>
                </a:solidFill>
                <a:latin typeface="+mn-ea"/>
                <a:ea typeface="+mn-ea"/>
              </a:rPr>
              <a:t>1000</a:t>
            </a:r>
            <a:r>
              <a:rPr lang="zh-CN" altLang="en-US" sz="2000" dirty="0">
                <a:solidFill>
                  <a:schemeClr val="accent6"/>
                </a:solidFill>
                <a:latin typeface="+mn-ea"/>
                <a:ea typeface="+mn-ea"/>
              </a:rPr>
              <a:t>平以上的现代化办公室和车间</a:t>
            </a:r>
            <a:r>
              <a:rPr lang="zh-CN" altLang="en-US" sz="2000" dirty="0" smtClean="0">
                <a:solidFill>
                  <a:schemeClr val="accent6"/>
                </a:solidFill>
                <a:latin typeface="+mn-ea"/>
                <a:ea typeface="+mn-ea"/>
              </a:rPr>
              <a:t>。</a:t>
            </a:r>
            <a:endParaRPr lang="zh-CN" altLang="en-US" sz="2000" dirty="0">
              <a:solidFill>
                <a:schemeClr val="accent6"/>
              </a:solidFill>
              <a:latin typeface="+mn-ea"/>
              <a:ea typeface="+mn-ea"/>
            </a:endParaRPr>
          </a:p>
          <a:p>
            <a:pPr lvl="0">
              <a:buNone/>
            </a:pPr>
            <a:r>
              <a:rPr lang="zh-CN" altLang="en-US" sz="2000" dirty="0">
                <a:solidFill>
                  <a:schemeClr val="accent6"/>
                </a:solidFill>
                <a:latin typeface="+mn-ea"/>
                <a:ea typeface="+mn-ea"/>
              </a:rPr>
              <a:t>现代化的科技园区基础设施一应俱全，自助餐厅，运动场，休息厅，乒乓球，羽毛球，培训中心等。为便于员工上下班，配备专车接送，充分体现企业以人为本的管理理念。</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兼容品牌</a:t>
            </a:r>
            <a:endParaRPr lang="zh-CN" altLang="en-US" dirty="0"/>
          </a:p>
        </p:txBody>
      </p:sp>
      <p:pic>
        <p:nvPicPr>
          <p:cNvPr id="4" name="图片 3"/>
          <p:cNvPicPr>
            <a:picLocks noChangeAspect="1"/>
          </p:cNvPicPr>
          <p:nvPr/>
        </p:nvPicPr>
        <p:blipFill>
          <a:blip r:embed="rId2"/>
          <a:stretch>
            <a:fillRect/>
          </a:stretch>
        </p:blipFill>
        <p:spPr>
          <a:xfrm>
            <a:off x="1108662" y="1306787"/>
            <a:ext cx="9974676" cy="4560613"/>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物流出货测试流程</a:t>
            </a:r>
            <a:endParaRPr lang="zh-CN" altLang="en-US" dirty="0"/>
          </a:p>
        </p:txBody>
      </p:sp>
      <p:pic>
        <p:nvPicPr>
          <p:cNvPr id="4" name="Picture 2" descr="易天光通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327" y="1782316"/>
            <a:ext cx="6181345" cy="46360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1266" name="Picture 2" descr="https://pic3.zhimg.com/80/v2-e503b5cd3a2c05e4ce6ff0ae908d8e0e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681" y="1690688"/>
            <a:ext cx="4523232" cy="4523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388501"/>
          </a:xfrm>
        </p:spPr>
        <p:txBody>
          <a:bodyPr>
            <a:normAutofit fontScale="90000"/>
          </a:bodyPr>
          <a:lstStyle/>
          <a:p>
            <a:endParaRPr lang="zh-CN" altLang="en-US" dirty="0"/>
          </a:p>
        </p:txBody>
      </p:sp>
      <p:pic>
        <p:nvPicPr>
          <p:cNvPr id="4" name="图片 3"/>
          <p:cNvPicPr>
            <a:picLocks noChangeAspect="1"/>
          </p:cNvPicPr>
          <p:nvPr/>
        </p:nvPicPr>
        <p:blipFill>
          <a:blip r:embed="rId2"/>
          <a:stretch>
            <a:fillRect/>
          </a:stretch>
        </p:blipFill>
        <p:spPr>
          <a:xfrm>
            <a:off x="2238940" y="896190"/>
            <a:ext cx="7116076" cy="5530629"/>
          </a:xfrm>
          <a:prstGeom prst="rect">
            <a:avLst/>
          </a:prstGeom>
        </p:spPr>
      </p:pic>
    </p:spTree>
    <p:extLst>
      <p:ext uri="{BB962C8B-B14F-4D97-AF65-F5344CB8AC3E}">
        <p14:creationId xmlns:p14="http://schemas.microsoft.com/office/powerpoint/2010/main" val="2709730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测试设备</a:t>
            </a:r>
            <a:endParaRPr lang="zh-CN" altLang="en-US" dirty="0"/>
          </a:p>
        </p:txBody>
      </p:sp>
      <p:pic>
        <p:nvPicPr>
          <p:cNvPr id="4" name="图片 3" descr="E4490%42~TIO}%1{873LQVB"/>
          <p:cNvPicPr>
            <a:picLocks noChangeAspect="1"/>
          </p:cNvPicPr>
          <p:nvPr/>
        </p:nvPicPr>
        <p:blipFill>
          <a:blip r:embed="rId3" cstate="email"/>
          <a:stretch>
            <a:fillRect/>
          </a:stretch>
        </p:blipFill>
        <p:spPr>
          <a:xfrm>
            <a:off x="895014" y="3729223"/>
            <a:ext cx="3382571" cy="2114617"/>
          </a:xfrm>
          <a:prstGeom prst="rect">
            <a:avLst/>
          </a:prstGeom>
        </p:spPr>
      </p:pic>
      <p:pic>
        <p:nvPicPr>
          <p:cNvPr id="5" name="图片 4" descr="DSC_3346"/>
          <p:cNvPicPr>
            <a:picLocks noChangeAspect="1"/>
          </p:cNvPicPr>
          <p:nvPr/>
        </p:nvPicPr>
        <p:blipFill>
          <a:blip r:embed="rId4" cstate="email"/>
          <a:stretch>
            <a:fillRect/>
          </a:stretch>
        </p:blipFill>
        <p:spPr>
          <a:xfrm>
            <a:off x="4510406" y="3708904"/>
            <a:ext cx="3055845" cy="1972146"/>
          </a:xfrm>
          <a:prstGeom prst="rect">
            <a:avLst/>
          </a:prstGeom>
        </p:spPr>
      </p:pic>
      <p:pic>
        <p:nvPicPr>
          <p:cNvPr id="6" name="图片 5" descr="3M]QDGLPU$B}H8((UTOTN7R"/>
          <p:cNvPicPr>
            <a:picLocks noChangeAspect="1"/>
          </p:cNvPicPr>
          <p:nvPr/>
        </p:nvPicPr>
        <p:blipFill>
          <a:blip r:embed="rId5" cstate="email"/>
          <a:stretch>
            <a:fillRect/>
          </a:stretch>
        </p:blipFill>
        <p:spPr>
          <a:xfrm>
            <a:off x="4510405" y="1398773"/>
            <a:ext cx="3047663" cy="1805255"/>
          </a:xfrm>
          <a:prstGeom prst="rect">
            <a:avLst/>
          </a:prstGeom>
        </p:spPr>
      </p:pic>
      <p:sp>
        <p:nvSpPr>
          <p:cNvPr id="7" name="矩形 6"/>
          <p:cNvSpPr/>
          <p:nvPr/>
        </p:nvSpPr>
        <p:spPr>
          <a:xfrm>
            <a:off x="892474" y="3177408"/>
            <a:ext cx="3412288"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8" name="文本框 9"/>
          <p:cNvSpPr txBox="1"/>
          <p:nvPr/>
        </p:nvSpPr>
        <p:spPr>
          <a:xfrm>
            <a:off x="1909110" y="3188204"/>
            <a:ext cx="1630976"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00" dirty="0">
                <a:solidFill>
                  <a:schemeClr val="bg1"/>
                </a:solidFill>
                <a:latin typeface="微软雅黑" panose="020B0503020204020204" charset="-122"/>
                <a:ea typeface="微软雅黑" panose="020B0503020204020204" charset="-122"/>
              </a:rPr>
              <a:t>兼容性测试平台</a:t>
            </a:r>
          </a:p>
        </p:txBody>
      </p:sp>
      <p:sp>
        <p:nvSpPr>
          <p:cNvPr id="9" name="矩形 8"/>
          <p:cNvSpPr/>
          <p:nvPr/>
        </p:nvSpPr>
        <p:spPr>
          <a:xfrm>
            <a:off x="4500880" y="317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0" name="文本框 11"/>
          <p:cNvSpPr txBox="1"/>
          <p:nvPr/>
        </p:nvSpPr>
        <p:spPr>
          <a:xfrm>
            <a:off x="5236191" y="3173386"/>
            <a:ext cx="2089406"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兼容性测试平台</a:t>
            </a:r>
            <a:r>
              <a:rPr lang="en-US" altLang="zh-CN" dirty="0"/>
              <a:t>2</a:t>
            </a:r>
          </a:p>
        </p:txBody>
      </p:sp>
      <p:sp>
        <p:nvSpPr>
          <p:cNvPr id="11" name="矩形 10"/>
          <p:cNvSpPr/>
          <p:nvPr/>
        </p:nvSpPr>
        <p:spPr>
          <a:xfrm>
            <a:off x="892474" y="5717408"/>
            <a:ext cx="3402965"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2" name="矩形 11"/>
          <p:cNvSpPr/>
          <p:nvPr/>
        </p:nvSpPr>
        <p:spPr>
          <a:xfrm>
            <a:off x="4500880" y="571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3" name="文本框 2"/>
          <p:cNvSpPr txBox="1"/>
          <p:nvPr/>
        </p:nvSpPr>
        <p:spPr>
          <a:xfrm>
            <a:off x="5128548" y="5694268"/>
            <a:ext cx="2304692"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示波器整体测试平台</a:t>
            </a:r>
          </a:p>
        </p:txBody>
      </p:sp>
      <p:sp>
        <p:nvSpPr>
          <p:cNvPr id="14" name="文本框 10"/>
          <p:cNvSpPr txBox="1"/>
          <p:nvPr/>
        </p:nvSpPr>
        <p:spPr>
          <a:xfrm>
            <a:off x="2174506" y="5708201"/>
            <a:ext cx="2432685"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实纤测试</a:t>
            </a:r>
          </a:p>
        </p:txBody>
      </p:sp>
      <p:grpSp>
        <p:nvGrpSpPr>
          <p:cNvPr id="15" name="组合 14"/>
          <p:cNvGrpSpPr/>
          <p:nvPr/>
        </p:nvGrpSpPr>
        <p:grpSpPr>
          <a:xfrm>
            <a:off x="7748640" y="1398773"/>
            <a:ext cx="3210879" cy="4626300"/>
            <a:chOff x="8351520" y="1666240"/>
            <a:chExt cx="3149600" cy="4646064"/>
          </a:xfrm>
        </p:grpSpPr>
        <p:pic>
          <p:nvPicPr>
            <p:cNvPr id="16" name="图片 15" descr="DSC_2939"/>
            <p:cNvPicPr>
              <a:picLocks noChangeAspect="1"/>
            </p:cNvPicPr>
            <p:nvPr/>
          </p:nvPicPr>
          <p:blipFill>
            <a:blip r:embed="rId6" cstate="email"/>
            <a:stretch>
              <a:fillRect/>
            </a:stretch>
          </p:blipFill>
          <p:spPr>
            <a:xfrm>
              <a:off x="8354060" y="1666240"/>
              <a:ext cx="3147060" cy="464606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7" name="矩形 16"/>
            <p:cNvSpPr/>
            <p:nvPr/>
          </p:nvSpPr>
          <p:spPr>
            <a:xfrm>
              <a:off x="8351520" y="5974080"/>
              <a:ext cx="3149600" cy="335280"/>
            </a:xfrm>
            <a:prstGeom prst="rect">
              <a:avLst/>
            </a:pr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grpSp>
      <p:sp>
        <p:nvSpPr>
          <p:cNvPr id="18" name="文本框 1"/>
          <p:cNvSpPr txBox="1"/>
          <p:nvPr/>
        </p:nvSpPr>
        <p:spPr>
          <a:xfrm>
            <a:off x="8882502" y="5705411"/>
            <a:ext cx="1216660"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高温测试</a:t>
            </a:r>
          </a:p>
        </p:txBody>
      </p:sp>
      <p:pic>
        <p:nvPicPr>
          <p:cNvPr id="19" name="图片 18" descr="4Q{_V2T9MN0_F`6HZ$I1YGP"/>
          <p:cNvPicPr>
            <a:picLocks noChangeAspect="1"/>
          </p:cNvPicPr>
          <p:nvPr/>
        </p:nvPicPr>
        <p:blipFill>
          <a:blip r:embed="rId7" cstate="email"/>
          <a:stretch>
            <a:fillRect/>
          </a:stretch>
        </p:blipFill>
        <p:spPr>
          <a:xfrm>
            <a:off x="882949" y="1398139"/>
            <a:ext cx="3411123" cy="164263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904" y="939248"/>
            <a:ext cx="7620000" cy="5715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27906"/>
            <a:ext cx="7620000" cy="57816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销售体系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04</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团队精英</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产品</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客户</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售后</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04</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图片 5" descr="DSC_1223"/>
          <p:cNvPicPr>
            <a:picLocks noChangeAspect="1"/>
          </p:cNvPicPr>
          <p:nvPr/>
        </p:nvPicPr>
        <p:blipFill>
          <a:blip r:embed="rId3" cstate="email"/>
          <a:stretch>
            <a:fillRect/>
          </a:stretch>
        </p:blipFill>
        <p:spPr>
          <a:xfrm>
            <a:off x="4444679" y="1460146"/>
            <a:ext cx="6617021" cy="4437752"/>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 name="标题 1"/>
          <p:cNvSpPr>
            <a:spLocks noGrp="1"/>
          </p:cNvSpPr>
          <p:nvPr>
            <p:ph type="title"/>
          </p:nvPr>
        </p:nvSpPr>
        <p:spPr>
          <a:xfrm>
            <a:off x="838200" y="418762"/>
            <a:ext cx="10515600" cy="1325563"/>
          </a:xfrm>
        </p:spPr>
        <p:txBody>
          <a:bodyPr/>
          <a:lstStyle/>
          <a:p>
            <a:pPr lvl="0"/>
            <a:r>
              <a:rPr lang="zh-CN" altLang="en-US" dirty="0" smtClean="0"/>
              <a:t>团队精英</a:t>
            </a:r>
            <a:endParaRPr lang="zh-CN" altLang="en-US" dirty="0"/>
          </a:p>
        </p:txBody>
      </p:sp>
      <p:sp>
        <p:nvSpPr>
          <p:cNvPr id="5" name="矩形 4"/>
          <p:cNvSpPr/>
          <p:nvPr/>
        </p:nvSpPr>
        <p:spPr>
          <a:xfrm>
            <a:off x="1377387" y="1460146"/>
            <a:ext cx="2963120" cy="4603728"/>
          </a:xfrm>
          <a:prstGeom prst="rect">
            <a:avLst/>
          </a:prstGeom>
          <a:solidFill>
            <a:srgbClr val="F9E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同侧圆角 41"/>
          <p:cNvSpPr/>
          <p:nvPr/>
        </p:nvSpPr>
        <p:spPr>
          <a:xfrm rot="16200000">
            <a:off x="-1204871" y="3414026"/>
            <a:ext cx="4348499" cy="619246"/>
          </a:xfrm>
          <a:prstGeom prst="round2SameRect">
            <a:avLst/>
          </a:pr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algn="ctr" defTabSz="1155700">
              <a:lnSpc>
                <a:spcPct val="90000"/>
              </a:lnSpc>
              <a:spcBef>
                <a:spcPct val="0"/>
              </a:spcBef>
              <a:spcAft>
                <a:spcPct val="35000"/>
              </a:spcAft>
            </a:pPr>
            <a:endParaRPr lang="zh-CN" altLang="en-US" sz="2800"/>
          </a:p>
        </p:txBody>
      </p:sp>
      <p:sp>
        <p:nvSpPr>
          <p:cNvPr id="8" name="矩形 7"/>
          <p:cNvSpPr/>
          <p:nvPr/>
        </p:nvSpPr>
        <p:spPr>
          <a:xfrm>
            <a:off x="713491" y="2124750"/>
            <a:ext cx="510566" cy="3108543"/>
          </a:xfrm>
          <a:prstGeom prst="rect">
            <a:avLst/>
          </a:prstGeom>
        </p:spPr>
        <p:txBody>
          <a:bodyPr wrap="square">
            <a:spAutoFit/>
          </a:bodyPr>
          <a:lstStyle/>
          <a:p>
            <a:r>
              <a:rPr lang="zh-CN" altLang="en-US" sz="2800" dirty="0">
                <a:solidFill>
                  <a:schemeClr val="bg1"/>
                </a:solidFill>
                <a:latin typeface="微软雅黑" panose="020B0503020204020204" charset="-122"/>
                <a:ea typeface="微软雅黑" panose="020B0503020204020204" charset="-122"/>
                <a:sym typeface="+mn-ea"/>
              </a:rPr>
              <a:t>管理</a:t>
            </a:r>
            <a:r>
              <a:rPr lang="zh-CN" altLang="en-US" sz="2800" dirty="0">
                <a:solidFill>
                  <a:schemeClr val="bg1"/>
                </a:solidFill>
                <a:latin typeface="微软雅黑" panose="020B0503020204020204" charset="-122"/>
                <a:ea typeface="微软雅黑" panose="020B0503020204020204" charset="-122"/>
              </a:rPr>
              <a:t>与</a:t>
            </a:r>
            <a:r>
              <a:rPr lang="zh-CN" altLang="en-US" sz="2800" dirty="0">
                <a:solidFill>
                  <a:schemeClr val="bg1"/>
                </a:solidFill>
                <a:latin typeface="微软雅黑" panose="020B0503020204020204" charset="-122"/>
                <a:ea typeface="微软雅黑" panose="020B0503020204020204" charset="-122"/>
                <a:sym typeface="+mn-ea"/>
              </a:rPr>
              <a:t>销售</a:t>
            </a:r>
            <a:r>
              <a:rPr lang="zh-CN" altLang="en-US" sz="2800" dirty="0">
                <a:solidFill>
                  <a:schemeClr val="bg1"/>
                </a:solidFill>
                <a:latin typeface="微软雅黑" panose="020B0503020204020204" charset="-122"/>
                <a:ea typeface="微软雅黑" panose="020B0503020204020204" charset="-122"/>
              </a:rPr>
              <a:t>团队</a:t>
            </a:r>
          </a:p>
        </p:txBody>
      </p:sp>
      <p:sp>
        <p:nvSpPr>
          <p:cNvPr id="9" name="矩形 8"/>
          <p:cNvSpPr/>
          <p:nvPr/>
        </p:nvSpPr>
        <p:spPr>
          <a:xfrm>
            <a:off x="1544319" y="2032001"/>
            <a:ext cx="2796187" cy="4031873"/>
          </a:xfrm>
          <a:prstGeom prst="rect">
            <a:avLst/>
          </a:prstGeom>
        </p:spPr>
        <p:txBody>
          <a:bodyPr wrap="square">
            <a:spAutoFit/>
          </a:bodyPr>
          <a:lstStyle/>
          <a:p>
            <a:r>
              <a:rPr lang="zh-CN" altLang="en-US" sz="1600" dirty="0">
                <a:solidFill>
                  <a:schemeClr val="accent6"/>
                </a:solidFill>
                <a:latin typeface="+mn-ea"/>
              </a:rPr>
              <a:t>赛克斯康业务精英团队的专业素质一直是赛克斯康引以为豪的优势之一，赛克斯康严格要求所有业务人员上岗前经过专业产品知识培训，而在职业务员中</a:t>
            </a:r>
            <a:r>
              <a:rPr lang="en-US" altLang="zh-CN" sz="1600" dirty="0">
                <a:solidFill>
                  <a:schemeClr val="accent6"/>
                </a:solidFill>
                <a:latin typeface="+mn-ea"/>
              </a:rPr>
              <a:t>80%</a:t>
            </a:r>
            <a:r>
              <a:rPr lang="zh-CN" altLang="en-US" sz="1600" dirty="0">
                <a:solidFill>
                  <a:schemeClr val="accent6"/>
                </a:solidFill>
                <a:latin typeface="+mn-ea"/>
              </a:rPr>
              <a:t>拥有光模块行业经验</a:t>
            </a:r>
            <a:r>
              <a:rPr lang="en-US" altLang="zh-CN" sz="1600" dirty="0">
                <a:solidFill>
                  <a:schemeClr val="accent6"/>
                </a:solidFill>
                <a:latin typeface="+mn-ea"/>
              </a:rPr>
              <a:t>5</a:t>
            </a:r>
            <a:r>
              <a:rPr lang="zh-CN" altLang="en-US" sz="1600" dirty="0">
                <a:solidFill>
                  <a:schemeClr val="accent6"/>
                </a:solidFill>
                <a:latin typeface="+mn-ea"/>
              </a:rPr>
              <a:t>年以上，除了能帮客户解答产品基础知识的同时更能帮助客户解决产品售后等问题，自公司成立以来为能给客户提供高性能、低成本的产品而进行着坚持不懈的努力</a:t>
            </a:r>
            <a:r>
              <a:rPr lang="zh-CN" altLang="en-US" sz="1600" dirty="0" smtClean="0">
                <a:solidFill>
                  <a:schemeClr val="accent6"/>
                </a:solidFill>
                <a:latin typeface="+mn-ea"/>
              </a:rPr>
              <a:t>，和</a:t>
            </a:r>
            <a:r>
              <a:rPr lang="zh-CN" altLang="en-US" sz="1600" dirty="0">
                <a:solidFill>
                  <a:schemeClr val="accent6"/>
                </a:solidFill>
                <a:latin typeface="+mn-ea"/>
              </a:rPr>
              <a:t>热情的服赛克斯康团队以专业的光模块技术支持务态度帮助客户实现理想价值。</a:t>
            </a:r>
          </a:p>
        </p:txBody>
      </p:sp>
      <p:sp>
        <p:nvSpPr>
          <p:cNvPr id="3" name="文本框 2"/>
          <p:cNvSpPr txBox="1"/>
          <p:nvPr/>
        </p:nvSpPr>
        <p:spPr>
          <a:xfrm>
            <a:off x="2197100" y="1612849"/>
            <a:ext cx="1117600" cy="338554"/>
          </a:xfrm>
          <a:prstGeom prst="rect">
            <a:avLst/>
          </a:prstGeom>
          <a:noFill/>
        </p:spPr>
        <p:txBody>
          <a:bodyPr wrap="square" rtlCol="0">
            <a:spAutoFit/>
          </a:bodyPr>
          <a:lstStyle/>
          <a:p>
            <a:r>
              <a:rPr lang="zh-CN" altLang="en-US" sz="1600" b="1" dirty="0">
                <a:solidFill>
                  <a:schemeClr val="accent6"/>
                </a:solidFill>
              </a:rPr>
              <a:t>业务精英</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13394" y="282939"/>
            <a:ext cx="10515600" cy="1325563"/>
          </a:xfrm>
        </p:spPr>
        <p:txBody>
          <a:bodyPr>
            <a:normAutofit/>
          </a:bodyPr>
          <a:lstStyle/>
          <a:p>
            <a:pPr defTabSz="514350">
              <a:lnSpc>
                <a:spcPct val="90000"/>
              </a:lnSpc>
              <a:defRPr/>
            </a:pPr>
            <a:r>
              <a:rPr lang="zh-CN" altLang="zh-CN" b="1" dirty="0"/>
              <a:t>产品</a:t>
            </a:r>
            <a:r>
              <a:rPr lang="zh-CN" altLang="zh-CN" b="1" dirty="0" smtClean="0"/>
              <a:t>介绍</a:t>
            </a:r>
            <a:endParaRPr lang="zh-CN" altLang="zh-CN" dirty="0" smtClean="0">
              <a:effectLst/>
            </a:endParaRPr>
          </a:p>
        </p:txBody>
      </p:sp>
      <p:grpSp>
        <p:nvGrpSpPr>
          <p:cNvPr id="6" name="组合 5"/>
          <p:cNvGrpSpPr/>
          <p:nvPr/>
        </p:nvGrpSpPr>
        <p:grpSpPr>
          <a:xfrm>
            <a:off x="85635" y="4664710"/>
            <a:ext cx="810260" cy="275590"/>
            <a:chOff x="1367" y="7242"/>
            <a:chExt cx="1276" cy="434"/>
          </a:xfrm>
        </p:grpSpPr>
        <p:sp>
          <p:nvSpPr>
            <p:cNvPr id="7" name="文本框 28"/>
            <p:cNvSpPr txBox="1"/>
            <p:nvPr/>
          </p:nvSpPr>
          <p:spPr>
            <a:xfrm>
              <a:off x="1367" y="7242"/>
              <a:ext cx="1277" cy="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155M</a:t>
              </a:r>
            </a:p>
          </p:txBody>
        </p:sp>
        <p:sp>
          <p:nvSpPr>
            <p:cNvPr id="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9" name="文本框 30"/>
          <p:cNvSpPr txBox="1"/>
          <p:nvPr/>
        </p:nvSpPr>
        <p:spPr>
          <a:xfrm>
            <a:off x="1890451" y="4151853"/>
            <a:ext cx="81089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1G</a:t>
            </a:r>
          </a:p>
        </p:txBody>
      </p:sp>
      <p:sp>
        <p:nvSpPr>
          <p:cNvPr id="10" name="文本框 30"/>
          <p:cNvSpPr txBox="1"/>
          <p:nvPr/>
        </p:nvSpPr>
        <p:spPr>
          <a:xfrm>
            <a:off x="10735240" y="4044771"/>
            <a:ext cx="638175"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6G</a:t>
            </a:r>
          </a:p>
        </p:txBody>
      </p:sp>
      <p:sp>
        <p:nvSpPr>
          <p:cNvPr id="11" name="文本框 30"/>
          <p:cNvSpPr txBox="1"/>
          <p:nvPr/>
        </p:nvSpPr>
        <p:spPr>
          <a:xfrm>
            <a:off x="9775631" y="3672899"/>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10G</a:t>
            </a:r>
          </a:p>
        </p:txBody>
      </p:sp>
      <p:sp>
        <p:nvSpPr>
          <p:cNvPr id="12" name="文本框 30"/>
          <p:cNvSpPr txBox="1"/>
          <p:nvPr/>
        </p:nvSpPr>
        <p:spPr>
          <a:xfrm>
            <a:off x="4049773" y="2837537"/>
            <a:ext cx="8108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8G</a:t>
            </a:r>
          </a:p>
        </p:txBody>
      </p:sp>
      <p:sp>
        <p:nvSpPr>
          <p:cNvPr id="13" name="文本框 30"/>
          <p:cNvSpPr txBox="1"/>
          <p:nvPr/>
        </p:nvSpPr>
        <p:spPr>
          <a:xfrm>
            <a:off x="4451985" y="2325370"/>
            <a:ext cx="1205865"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10G</a:t>
            </a:r>
          </a:p>
        </p:txBody>
      </p:sp>
      <p:sp>
        <p:nvSpPr>
          <p:cNvPr id="14" name="文本框 30"/>
          <p:cNvSpPr txBox="1"/>
          <p:nvPr/>
        </p:nvSpPr>
        <p:spPr>
          <a:xfrm>
            <a:off x="8826765" y="3365114"/>
            <a:ext cx="109537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40G</a:t>
            </a:r>
          </a:p>
        </p:txBody>
      </p:sp>
      <p:sp>
        <p:nvSpPr>
          <p:cNvPr id="15" name="文本框 30"/>
          <p:cNvSpPr txBox="1"/>
          <p:nvPr/>
        </p:nvSpPr>
        <p:spPr>
          <a:xfrm>
            <a:off x="8063865" y="2858135"/>
            <a:ext cx="1032634" cy="457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100G</a:t>
            </a:r>
          </a:p>
        </p:txBody>
      </p:sp>
      <p:sp>
        <p:nvSpPr>
          <p:cNvPr id="16" name="文本框 29"/>
          <p:cNvSpPr txBox="1"/>
          <p:nvPr/>
        </p:nvSpPr>
        <p:spPr>
          <a:xfrm>
            <a:off x="11536804" y="4232530"/>
            <a:ext cx="794385" cy="304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rgbClr val="0070C0"/>
                </a:solidFill>
                <a:latin typeface="+mn-ea"/>
                <a:cs typeface="Aparajita" panose="020B0604020202020204" pitchFamily="34" charset="0"/>
              </a:rPr>
              <a:t>3G</a:t>
            </a:r>
          </a:p>
        </p:txBody>
      </p:sp>
      <p:sp>
        <p:nvSpPr>
          <p:cNvPr id="17" name="正圆 519"/>
          <p:cNvSpPr/>
          <p:nvPr/>
        </p:nvSpPr>
        <p:spPr>
          <a:xfrm>
            <a:off x="11406629" y="4334130"/>
            <a:ext cx="91440" cy="89535"/>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8" name="正圆 519"/>
          <p:cNvSpPr/>
          <p:nvPr/>
        </p:nvSpPr>
        <p:spPr>
          <a:xfrm>
            <a:off x="10608363" y="416991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9" name="正圆 519"/>
          <p:cNvSpPr/>
          <p:nvPr/>
        </p:nvSpPr>
        <p:spPr>
          <a:xfrm>
            <a:off x="2331383" y="426636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0" name="正圆 519"/>
          <p:cNvSpPr/>
          <p:nvPr/>
        </p:nvSpPr>
        <p:spPr>
          <a:xfrm>
            <a:off x="5353092" y="261081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1" name="正圆 519"/>
          <p:cNvSpPr/>
          <p:nvPr/>
        </p:nvSpPr>
        <p:spPr>
          <a:xfrm>
            <a:off x="8719677" y="3518274"/>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2" name="正圆 519"/>
          <p:cNvSpPr/>
          <p:nvPr/>
        </p:nvSpPr>
        <p:spPr>
          <a:xfrm>
            <a:off x="4671657" y="30830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3" name="正圆 519"/>
          <p:cNvSpPr/>
          <p:nvPr/>
        </p:nvSpPr>
        <p:spPr>
          <a:xfrm>
            <a:off x="7968384" y="310885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4" name="正圆 519"/>
          <p:cNvSpPr/>
          <p:nvPr/>
        </p:nvSpPr>
        <p:spPr>
          <a:xfrm>
            <a:off x="7127787" y="257669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5" name="文本框 24"/>
          <p:cNvSpPr txBox="1"/>
          <p:nvPr/>
        </p:nvSpPr>
        <p:spPr>
          <a:xfrm>
            <a:off x="5353092" y="5319954"/>
            <a:ext cx="2826603" cy="461665"/>
          </a:xfrm>
          <a:prstGeom prst="rect">
            <a:avLst/>
          </a:prstGeom>
          <a:noFill/>
        </p:spPr>
        <p:txBody>
          <a:bodyPr wrap="square" rtlCol="0">
            <a:spAutoFit/>
          </a:bodyPr>
          <a:lstStyle/>
          <a:p>
            <a:r>
              <a:rPr lang="zh-CN" altLang="en-US" sz="2400" dirty="0">
                <a:solidFill>
                  <a:srgbClr val="00B0F0"/>
                </a:solidFill>
                <a:latin typeface="黑体" panose="02010609060101010101" charset="-122"/>
                <a:ea typeface="黑体" panose="02010609060101010101" charset="-122"/>
              </a:rPr>
              <a:t>全速率的产品线</a:t>
            </a:r>
          </a:p>
        </p:txBody>
      </p:sp>
      <p:grpSp>
        <p:nvGrpSpPr>
          <p:cNvPr id="26" name="组合 25"/>
          <p:cNvGrpSpPr/>
          <p:nvPr/>
        </p:nvGrpSpPr>
        <p:grpSpPr>
          <a:xfrm>
            <a:off x="983671" y="4452875"/>
            <a:ext cx="868045" cy="274320"/>
            <a:chOff x="1367" y="7242"/>
            <a:chExt cx="1277" cy="432"/>
          </a:xfrm>
        </p:grpSpPr>
        <p:sp>
          <p:nvSpPr>
            <p:cNvPr id="27" name="文本框 28"/>
            <p:cNvSpPr txBox="1"/>
            <p:nvPr/>
          </p:nvSpPr>
          <p:spPr>
            <a:xfrm>
              <a:off x="1367" y="7242"/>
              <a:ext cx="1277" cy="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622M</a:t>
              </a:r>
            </a:p>
          </p:txBody>
        </p:sp>
        <p:sp>
          <p:nvSpPr>
            <p:cNvPr id="2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29" name="正圆 519"/>
          <p:cNvSpPr/>
          <p:nvPr/>
        </p:nvSpPr>
        <p:spPr>
          <a:xfrm>
            <a:off x="9672843" y="3850679"/>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0" name="文本框 30"/>
          <p:cNvSpPr txBox="1"/>
          <p:nvPr/>
        </p:nvSpPr>
        <p:spPr>
          <a:xfrm>
            <a:off x="7231853" y="2361808"/>
            <a:ext cx="1313180"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120G</a:t>
            </a:r>
          </a:p>
        </p:txBody>
      </p:sp>
      <p:sp>
        <p:nvSpPr>
          <p:cNvPr id="31" name="正圆 519"/>
          <p:cNvSpPr/>
          <p:nvPr/>
        </p:nvSpPr>
        <p:spPr>
          <a:xfrm>
            <a:off x="3093762" y="392145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2" name="文本框 30"/>
          <p:cNvSpPr txBox="1"/>
          <p:nvPr/>
        </p:nvSpPr>
        <p:spPr>
          <a:xfrm>
            <a:off x="2399721"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2.5G</a:t>
            </a:r>
          </a:p>
        </p:txBody>
      </p:sp>
      <p:sp>
        <p:nvSpPr>
          <p:cNvPr id="33" name="文本框 30"/>
          <p:cNvSpPr txBox="1"/>
          <p:nvPr/>
        </p:nvSpPr>
        <p:spPr>
          <a:xfrm>
            <a:off x="3016250" y="3345180"/>
            <a:ext cx="116014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4.25G</a:t>
            </a:r>
          </a:p>
        </p:txBody>
      </p:sp>
      <p:sp>
        <p:nvSpPr>
          <p:cNvPr id="34" name="正圆 519"/>
          <p:cNvSpPr/>
          <p:nvPr/>
        </p:nvSpPr>
        <p:spPr>
          <a:xfrm>
            <a:off x="3884257" y="35148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5" name="文本框 34"/>
          <p:cNvSpPr txBox="1"/>
          <p:nvPr/>
        </p:nvSpPr>
        <p:spPr>
          <a:xfrm>
            <a:off x="2835524" y="5920674"/>
            <a:ext cx="7320787" cy="400110"/>
          </a:xfrm>
          <a:prstGeom prst="rect">
            <a:avLst/>
          </a:prstGeom>
          <a:noFill/>
        </p:spPr>
        <p:txBody>
          <a:bodyPr wrap="none" rtlCol="0" anchor="t">
            <a:spAutoFit/>
          </a:bodyPr>
          <a:lstStyle/>
          <a:p>
            <a:r>
              <a:rPr lang="en-US" altLang="zh-CN" sz="2000" dirty="0" smtClean="0">
                <a:solidFill>
                  <a:srgbClr val="F9E0CB"/>
                </a:solidFill>
                <a:latin typeface="+mj-ea"/>
                <a:ea typeface="+mj-ea"/>
              </a:rPr>
              <a:t>SFP/SFP+/XFP/SFP28/QSFP+/CFP/CFP2/CFP4/QSFP28 etc.</a:t>
            </a:r>
            <a:endParaRPr lang="en-US" altLang="zh-CN" sz="2000" dirty="0">
              <a:solidFill>
                <a:srgbClr val="F9E0CB"/>
              </a:solidFill>
              <a:latin typeface="+mj-ea"/>
              <a:ea typeface="+mj-ea"/>
            </a:endParaRPr>
          </a:p>
        </p:txBody>
      </p:sp>
      <p:grpSp>
        <p:nvGrpSpPr>
          <p:cNvPr id="36" name="组合 35"/>
          <p:cNvGrpSpPr/>
          <p:nvPr/>
        </p:nvGrpSpPr>
        <p:grpSpPr>
          <a:xfrm>
            <a:off x="6139180" y="1501140"/>
            <a:ext cx="666115" cy="1081405"/>
            <a:chOff x="9638" y="2094"/>
            <a:chExt cx="1049" cy="1703"/>
          </a:xfrm>
        </p:grpSpPr>
        <p:sp>
          <p:nvSpPr>
            <p:cNvPr id="37" name="波形 36"/>
            <p:cNvSpPr/>
            <p:nvPr/>
          </p:nvSpPr>
          <p:spPr>
            <a:xfrm>
              <a:off x="9653" y="2094"/>
              <a:ext cx="1034" cy="577"/>
            </a:xfrm>
            <a:prstGeom prst="wave">
              <a:avLst/>
            </a:prstGeom>
            <a:gradFill>
              <a:gsLst>
                <a:gs pos="0">
                  <a:srgbClr val="E30000"/>
                </a:gs>
                <a:gs pos="100000">
                  <a:srgbClr val="760303"/>
                </a:gs>
              </a:gsLst>
              <a:lin ang="5400000" scaled="0"/>
            </a:gra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uFillTx/>
              </a:endParaRPr>
            </a:p>
          </p:txBody>
        </p:sp>
        <p:cxnSp>
          <p:nvCxnSpPr>
            <p:cNvPr id="39" name="直接连接符 38"/>
            <p:cNvCxnSpPr/>
            <p:nvPr/>
          </p:nvCxnSpPr>
          <p:spPr>
            <a:xfrm>
              <a:off x="9638" y="2140"/>
              <a:ext cx="61" cy="1657"/>
            </a:xfrm>
            <a:prstGeom prst="line">
              <a:avLst/>
            </a:prstGeom>
            <a:ln w="28575"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092883" y="1489265"/>
            <a:ext cx="1024327" cy="338554"/>
          </a:xfrm>
          <a:prstGeom prst="rect">
            <a:avLst/>
          </a:prstGeom>
          <a:noFill/>
        </p:spPr>
        <p:txBody>
          <a:bodyPr wrap="square" rtlCol="0">
            <a:spAutoFit/>
          </a:bodyPr>
          <a:lstStyle/>
          <a:p>
            <a:r>
              <a:rPr lang="en-US" altLang="zh-CN" sz="1600" dirty="0" smtClean="0">
                <a:solidFill>
                  <a:srgbClr val="FF9900"/>
                </a:solidFill>
              </a:rPr>
              <a:t>6COM</a:t>
            </a:r>
            <a:endParaRPr lang="zh-CN" altLang="en-US" sz="1600" dirty="0">
              <a:solidFill>
                <a:srgbClr val="FF99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企业简介</a:t>
            </a:r>
            <a:endParaRPr lang="zh-CN" altLang="en-US" dirty="0"/>
          </a:p>
        </p:txBody>
      </p:sp>
      <p:sp>
        <p:nvSpPr>
          <p:cNvPr id="7" name="文本框 6"/>
          <p:cNvSpPr txBox="1"/>
          <p:nvPr/>
        </p:nvSpPr>
        <p:spPr>
          <a:xfrm>
            <a:off x="1154435" y="4882696"/>
            <a:ext cx="954107"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前台</a:t>
            </a:r>
          </a:p>
        </p:txBody>
      </p:sp>
      <p:sp>
        <p:nvSpPr>
          <p:cNvPr id="8" name="文本框 11"/>
          <p:cNvSpPr txBox="1"/>
          <p:nvPr/>
        </p:nvSpPr>
        <p:spPr>
          <a:xfrm>
            <a:off x="4054962" y="4882696"/>
            <a:ext cx="1464654"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rPr>
              <a:t>办公区</a:t>
            </a:r>
          </a:p>
        </p:txBody>
      </p:sp>
      <p:sp>
        <p:nvSpPr>
          <p:cNvPr id="9" name="文本框 12"/>
          <p:cNvSpPr txBox="1"/>
          <p:nvPr/>
        </p:nvSpPr>
        <p:spPr>
          <a:xfrm>
            <a:off x="7024439" y="4882696"/>
            <a:ext cx="1464654"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会议室</a:t>
            </a:r>
          </a:p>
        </p:txBody>
      </p:sp>
      <p:sp>
        <p:nvSpPr>
          <p:cNvPr id="10" name="文本框 2"/>
          <p:cNvSpPr txBox="1"/>
          <p:nvPr/>
        </p:nvSpPr>
        <p:spPr>
          <a:xfrm>
            <a:off x="9678711" y="4882696"/>
            <a:ext cx="1723549"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sym typeface="+mn-ea"/>
              </a:rPr>
              <a:t>接待大厅</a:t>
            </a:r>
          </a:p>
        </p:txBody>
      </p:sp>
      <p:pic>
        <p:nvPicPr>
          <p:cNvPr id="11" name="图片 10" descr="DSC_0532"/>
          <p:cNvPicPr/>
          <p:nvPr/>
        </p:nvPicPr>
        <p:blipFill rotWithShape="1">
          <a:blip r:embed="rId3" cstate="email"/>
          <a:srcRect/>
          <a:stretch>
            <a:fillRect/>
          </a:stretch>
        </p:blipFill>
        <p:spPr>
          <a:xfrm>
            <a:off x="3233386"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descr="DSC_0823"/>
          <p:cNvPicPr/>
          <p:nvPr/>
        </p:nvPicPr>
        <p:blipFill rotWithShape="1">
          <a:blip r:embed="rId4" cstate="email"/>
          <a:srcRect/>
          <a:stretch>
            <a:fillRect/>
          </a:stretch>
        </p:blipFill>
        <p:spPr>
          <a:xfrm>
            <a:off x="620342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图片 12" descr="DSC_0398"/>
          <p:cNvPicPr/>
          <p:nvPr/>
        </p:nvPicPr>
        <p:blipFill rotWithShape="1">
          <a:blip r:embed="rId5" cstate="email"/>
          <a:srcRect/>
          <a:stretch>
            <a:fillRect/>
          </a:stretch>
        </p:blipFill>
        <p:spPr>
          <a:xfrm>
            <a:off x="26335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图片 13" descr="DSC_0859"/>
          <p:cNvPicPr/>
          <p:nvPr/>
        </p:nvPicPr>
        <p:blipFill rotWithShape="1">
          <a:blip r:embed="rId6" cstate="email"/>
          <a:srcRect/>
          <a:stretch>
            <a:fillRect/>
          </a:stretch>
        </p:blipFill>
        <p:spPr>
          <a:xfrm>
            <a:off x="9184832"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1266"/>
          </a:xfrm>
        </p:spPr>
        <p:txBody>
          <a:bodyPr>
            <a:normAutofit/>
          </a:bodyPr>
          <a:lstStyle/>
          <a:p>
            <a:r>
              <a:rPr lang="zh-CN" altLang="en-US" dirty="0"/>
              <a:t>产品线概述</a:t>
            </a:r>
          </a:p>
        </p:txBody>
      </p:sp>
      <p:grpSp>
        <p:nvGrpSpPr>
          <p:cNvPr id="4" name="组合 3"/>
          <p:cNvGrpSpPr/>
          <p:nvPr/>
        </p:nvGrpSpPr>
        <p:grpSpPr>
          <a:xfrm>
            <a:off x="1823788" y="1391773"/>
            <a:ext cx="8209280" cy="4975860"/>
            <a:chOff x="623" y="1886"/>
            <a:chExt cx="12928" cy="7836"/>
          </a:xfrm>
        </p:grpSpPr>
        <p:sp>
          <p:nvSpPr>
            <p:cNvPr id="38" name="圆角矩形 37"/>
            <p:cNvSpPr/>
            <p:nvPr/>
          </p:nvSpPr>
          <p:spPr>
            <a:xfrm>
              <a:off x="9582"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7" name="圆角矩形 36"/>
            <p:cNvSpPr/>
            <p:nvPr/>
          </p:nvSpPr>
          <p:spPr>
            <a:xfrm>
              <a:off x="5107"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6" name="圆角矩形 35"/>
            <p:cNvSpPr/>
            <p:nvPr/>
          </p:nvSpPr>
          <p:spPr>
            <a:xfrm>
              <a:off x="623"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5" name="圆角矩形 34"/>
            <p:cNvSpPr/>
            <p:nvPr/>
          </p:nvSpPr>
          <p:spPr>
            <a:xfrm>
              <a:off x="958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4" name="圆角矩形 33"/>
            <p:cNvSpPr/>
            <p:nvPr/>
          </p:nvSpPr>
          <p:spPr>
            <a:xfrm>
              <a:off x="511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5" name="圆角矩形 4"/>
            <p:cNvSpPr/>
            <p:nvPr/>
          </p:nvSpPr>
          <p:spPr>
            <a:xfrm>
              <a:off x="623"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nvGrpSpPr>
            <p:cNvPr id="6" name="组合 5"/>
            <p:cNvGrpSpPr/>
            <p:nvPr/>
          </p:nvGrpSpPr>
          <p:grpSpPr>
            <a:xfrm>
              <a:off x="953" y="2110"/>
              <a:ext cx="2331" cy="3361"/>
              <a:chOff x="325135" y="2031798"/>
              <a:chExt cx="1479892" cy="2134531"/>
            </a:xfrm>
          </p:grpSpPr>
          <p:sp>
            <p:nvSpPr>
              <p:cNvPr id="51" name="矩形 50"/>
              <p:cNvSpPr/>
              <p:nvPr/>
            </p:nvSpPr>
            <p:spPr>
              <a:xfrm>
                <a:off x="325135" y="2031798"/>
                <a:ext cx="1427480" cy="306705"/>
              </a:xfrm>
              <a:prstGeom prst="rect">
                <a:avLst/>
              </a:prstGeom>
            </p:spPr>
            <p:txBody>
              <a:bodyPr wrap="none">
                <a:spAutoFit/>
              </a:bodyPr>
              <a:lstStyle/>
              <a:p>
                <a:r>
                  <a:rPr lang="zh-CN" altLang="en-US" sz="1400" b="1" dirty="0">
                    <a:solidFill>
                      <a:srgbClr val="404040"/>
                    </a:solidFill>
                    <a:cs typeface="+mn-ea"/>
                    <a:sym typeface="+mn-lt"/>
                  </a:rPr>
                  <a:t>数据通信光模块</a:t>
                </a:r>
              </a:p>
            </p:txBody>
          </p:sp>
          <p:sp>
            <p:nvSpPr>
              <p:cNvPr id="52" name="文本框 51"/>
              <p:cNvSpPr txBox="1"/>
              <p:nvPr/>
            </p:nvSpPr>
            <p:spPr>
              <a:xfrm>
                <a:off x="325135" y="2350447"/>
                <a:ext cx="1479892" cy="1815882"/>
              </a:xfrm>
              <a:prstGeom prst="rect">
                <a:avLst/>
              </a:prstGeom>
              <a:noFill/>
            </p:spPr>
            <p:txBody>
              <a:bodyPr wrap="none" rtlCol="0">
                <a:spAutoFit/>
              </a:bodyPr>
              <a:lstStyle/>
              <a:p>
                <a:r>
                  <a:rPr kumimoji="1" lang="en-US" altLang="zh-CN" sz="1400" dirty="0">
                    <a:cs typeface="+mn-ea"/>
                    <a:sym typeface="+mn-lt"/>
                  </a:rPr>
                  <a:t>400G QSFP-DD</a:t>
                </a:r>
              </a:p>
              <a:p>
                <a:r>
                  <a:rPr kumimoji="1" lang="en-US" altLang="zh-CN" sz="1400" dirty="0">
                    <a:cs typeface="+mn-ea"/>
                    <a:sym typeface="+mn-lt"/>
                  </a:rPr>
                  <a:t>200G QSFP-DD</a:t>
                </a:r>
              </a:p>
              <a:p>
                <a:r>
                  <a:rPr kumimoji="1" lang="en-US" altLang="zh-CN" sz="1400" dirty="0">
                    <a:cs typeface="+mn-ea"/>
                    <a:sym typeface="+mn-lt"/>
                  </a:rPr>
                  <a:t>100G QSFP28</a:t>
                </a:r>
              </a:p>
              <a:p>
                <a:r>
                  <a:rPr kumimoji="1" lang="en-US" altLang="zh-CN" sz="1400" dirty="0">
                    <a:cs typeface="+mn-ea"/>
                    <a:sym typeface="+mn-lt"/>
                  </a:rPr>
                  <a:t>100G CFP2</a:t>
                </a:r>
              </a:p>
              <a:p>
                <a:r>
                  <a:rPr kumimoji="1" lang="en-US" altLang="zh-CN" sz="1400" dirty="0">
                    <a:cs typeface="+mn-ea"/>
                    <a:sym typeface="+mn-lt"/>
                  </a:rPr>
                  <a:t>120G</a:t>
                </a:r>
                <a:r>
                  <a:rPr kumimoji="1" lang="zh-CN" altLang="en-US" sz="1400" dirty="0">
                    <a:cs typeface="+mn-ea"/>
                    <a:sym typeface="+mn-lt"/>
                  </a:rPr>
                  <a:t> </a:t>
                </a:r>
                <a:r>
                  <a:rPr kumimoji="1" lang="en-US" altLang="zh-CN" sz="1400" dirty="0">
                    <a:cs typeface="+mn-ea"/>
                    <a:sym typeface="+mn-lt"/>
                  </a:rPr>
                  <a:t>CXP</a:t>
                </a:r>
              </a:p>
              <a:p>
                <a:r>
                  <a:rPr kumimoji="1" lang="en-US" altLang="zh-CN" sz="1400" dirty="0" smtClean="0">
                    <a:cs typeface="+mn-ea"/>
                    <a:sym typeface="+mn-lt"/>
                  </a:rPr>
                  <a:t>25G </a:t>
                </a:r>
                <a:r>
                  <a:rPr kumimoji="1" lang="en-US" altLang="zh-CN" sz="1400" dirty="0">
                    <a:cs typeface="+mn-ea"/>
                    <a:sym typeface="+mn-lt"/>
                  </a:rPr>
                  <a:t>SFP28</a:t>
                </a:r>
              </a:p>
              <a:p>
                <a:r>
                  <a:rPr kumimoji="1" lang="en-US" altLang="zh-CN" sz="1400" dirty="0" smtClean="0">
                    <a:cs typeface="+mn-ea"/>
                    <a:sym typeface="+mn-lt"/>
                  </a:rPr>
                  <a:t>10G </a:t>
                </a:r>
                <a:r>
                  <a:rPr kumimoji="1" lang="en-US" altLang="zh-CN" sz="1400" dirty="0">
                    <a:cs typeface="+mn-ea"/>
                    <a:sym typeface="+mn-lt"/>
                  </a:rPr>
                  <a:t>SFP+</a:t>
                </a:r>
              </a:p>
              <a:p>
                <a:r>
                  <a:rPr kumimoji="1" lang="en-US" altLang="zh-CN" sz="1400" dirty="0" smtClean="0">
                    <a:cs typeface="+mn-ea"/>
                    <a:sym typeface="+mn-lt"/>
                  </a:rPr>
                  <a:t>10G </a:t>
                </a:r>
                <a:r>
                  <a:rPr kumimoji="1" lang="en-US" altLang="zh-CN" sz="1400" dirty="0">
                    <a:cs typeface="+mn-ea"/>
                    <a:sym typeface="+mn-lt"/>
                  </a:rPr>
                  <a:t>XFP</a:t>
                </a:r>
              </a:p>
            </p:txBody>
          </p:sp>
        </p:grpSp>
        <p:grpSp>
          <p:nvGrpSpPr>
            <p:cNvPr id="7" name="组合 8"/>
            <p:cNvGrpSpPr/>
            <p:nvPr/>
          </p:nvGrpSpPr>
          <p:grpSpPr>
            <a:xfrm>
              <a:off x="5264" y="2144"/>
              <a:ext cx="3022" cy="3027"/>
              <a:chOff x="1906846" y="2096882"/>
              <a:chExt cx="1919115" cy="1922427"/>
            </a:xfrm>
          </p:grpSpPr>
          <p:sp>
            <p:nvSpPr>
              <p:cNvPr id="49" name="矩形 48"/>
              <p:cNvSpPr/>
              <p:nvPr/>
            </p:nvSpPr>
            <p:spPr>
              <a:xfrm>
                <a:off x="1906846" y="2096882"/>
                <a:ext cx="894148" cy="30670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有源光缆</a:t>
                </a:r>
              </a:p>
            </p:txBody>
          </p:sp>
          <p:sp>
            <p:nvSpPr>
              <p:cNvPr id="50" name="文本框 49"/>
              <p:cNvSpPr txBox="1"/>
              <p:nvPr/>
            </p:nvSpPr>
            <p:spPr>
              <a:xfrm>
                <a:off x="1906846" y="2418871"/>
                <a:ext cx="1919115" cy="1600438"/>
              </a:xfrm>
              <a:prstGeom prst="rect">
                <a:avLst/>
              </a:prstGeom>
              <a:noFill/>
            </p:spPr>
            <p:txBody>
              <a:bodyPr wrap="none" rtlCol="0">
                <a:spAutoFit/>
              </a:bodyPr>
              <a:lstStyle/>
              <a:p>
                <a:r>
                  <a:rPr kumimoji="1" lang="en-US" altLang="zh-CN" sz="1400" dirty="0">
                    <a:cs typeface="+mn-ea"/>
                    <a:sym typeface="+mn-lt"/>
                  </a:rPr>
                  <a:t>400G</a:t>
                </a:r>
                <a:r>
                  <a:rPr kumimoji="1" lang="zh-CN" altLang="en-US" sz="1400" dirty="0">
                    <a:cs typeface="+mn-ea"/>
                    <a:sym typeface="+mn-lt"/>
                  </a:rPr>
                  <a:t> </a:t>
                </a:r>
                <a:r>
                  <a:rPr kumimoji="1" lang="en-US" altLang="zh-CN" sz="1400" dirty="0">
                    <a:cs typeface="+mn-ea"/>
                    <a:sym typeface="+mn-lt"/>
                  </a:rPr>
                  <a:t>QSFP-DD</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200G</a:t>
                </a:r>
                <a:r>
                  <a:rPr kumimoji="1" lang="zh-CN" altLang="en-US" sz="1400" dirty="0">
                    <a:cs typeface="+mn-ea"/>
                    <a:sym typeface="+mn-lt"/>
                  </a:rPr>
                  <a:t> </a:t>
                </a:r>
                <a:r>
                  <a:rPr kumimoji="1" lang="en-US" altLang="zh-CN" sz="1400" dirty="0" smtClean="0">
                    <a:cs typeface="+mn-ea"/>
                    <a:sym typeface="+mn-lt"/>
                  </a:rPr>
                  <a:t>QSFP56</a:t>
                </a:r>
                <a:r>
                  <a:rPr kumimoji="1" lang="zh-CN" altLang="en-US" sz="1400" dirty="0" smtClean="0">
                    <a:cs typeface="+mn-ea"/>
                    <a:sym typeface="+mn-lt"/>
                  </a:rPr>
                  <a:t> </a:t>
                </a:r>
                <a:r>
                  <a:rPr kumimoji="1" lang="en-US" altLang="zh-CN" sz="1400" dirty="0">
                    <a:cs typeface="+mn-ea"/>
                    <a:sym typeface="+mn-lt"/>
                  </a:rPr>
                  <a:t>AOC</a:t>
                </a:r>
              </a:p>
              <a:p>
                <a:r>
                  <a:rPr kumimoji="1" lang="en-US" altLang="zh-CN" sz="1400" dirty="0">
                    <a:cs typeface="+mn-ea"/>
                    <a:sym typeface="+mn-lt"/>
                  </a:rPr>
                  <a:t>100G</a:t>
                </a:r>
                <a:r>
                  <a:rPr kumimoji="1" lang="zh-CN" altLang="en-US" sz="1400" dirty="0">
                    <a:cs typeface="+mn-ea"/>
                    <a:sym typeface="+mn-lt"/>
                  </a:rPr>
                  <a:t> </a:t>
                </a:r>
                <a:r>
                  <a:rPr kumimoji="1" lang="en-US" altLang="zh-CN" sz="1400" dirty="0">
                    <a:cs typeface="+mn-ea"/>
                    <a:sym typeface="+mn-lt"/>
                  </a:rPr>
                  <a:t>QSFP28</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120G CXP AOC</a:t>
                </a:r>
              </a:p>
              <a:p>
                <a:r>
                  <a:rPr kumimoji="1" lang="en-US" altLang="zh-CN" sz="1400" dirty="0" smtClean="0">
                    <a:cs typeface="+mn-ea"/>
                    <a:sym typeface="+mn-lt"/>
                  </a:rPr>
                  <a:t>40G </a:t>
                </a:r>
                <a:r>
                  <a:rPr kumimoji="1" lang="en-US" altLang="zh-CN" sz="1400" dirty="0">
                    <a:cs typeface="+mn-ea"/>
                    <a:sym typeface="+mn-lt"/>
                  </a:rPr>
                  <a:t>QSFP+ AOC</a:t>
                </a:r>
              </a:p>
              <a:p>
                <a:r>
                  <a:rPr kumimoji="1" lang="en-US" altLang="zh-CN" sz="1400" dirty="0" smtClean="0">
                    <a:cs typeface="+mn-ea"/>
                    <a:sym typeface="+mn-lt"/>
                  </a:rPr>
                  <a:t>25G</a:t>
                </a:r>
                <a:r>
                  <a:rPr kumimoji="1" lang="zh-CN" altLang="en-US" sz="1400" dirty="0" smtClean="0">
                    <a:cs typeface="+mn-ea"/>
                    <a:sym typeface="+mn-lt"/>
                  </a:rPr>
                  <a:t> </a:t>
                </a:r>
                <a:r>
                  <a:rPr kumimoji="1" lang="en-US" altLang="zh-CN" sz="1400" dirty="0">
                    <a:cs typeface="+mn-ea"/>
                    <a:sym typeface="+mn-lt"/>
                  </a:rPr>
                  <a:t>SFP28</a:t>
                </a:r>
                <a:r>
                  <a:rPr kumimoji="1" lang="zh-CN" altLang="en-US" sz="1400" dirty="0">
                    <a:cs typeface="+mn-ea"/>
                    <a:sym typeface="+mn-lt"/>
                  </a:rPr>
                  <a:t> </a:t>
                </a:r>
                <a:r>
                  <a:rPr kumimoji="1" lang="en-US" altLang="zh-CN" sz="1400" dirty="0">
                    <a:cs typeface="+mn-ea"/>
                    <a:sym typeface="+mn-lt"/>
                  </a:rPr>
                  <a:t>AOC</a:t>
                </a:r>
              </a:p>
              <a:p>
                <a:r>
                  <a:rPr kumimoji="1" lang="en-US" altLang="zh-CN" sz="1400" dirty="0" smtClean="0">
                    <a:cs typeface="+mn-ea"/>
                    <a:sym typeface="+mn-lt"/>
                  </a:rPr>
                  <a:t>10G </a:t>
                </a:r>
                <a:r>
                  <a:rPr kumimoji="1" lang="en-US" altLang="zh-CN" sz="1400" dirty="0">
                    <a:cs typeface="+mn-ea"/>
                    <a:sym typeface="+mn-lt"/>
                  </a:rPr>
                  <a:t>SFP+ AOC</a:t>
                </a:r>
              </a:p>
            </p:txBody>
          </p:sp>
        </p:grpSp>
        <p:grpSp>
          <p:nvGrpSpPr>
            <p:cNvPr id="8" name="组合 7"/>
            <p:cNvGrpSpPr/>
            <p:nvPr/>
          </p:nvGrpSpPr>
          <p:grpSpPr>
            <a:xfrm>
              <a:off x="1000" y="6386"/>
              <a:ext cx="1798" cy="2791"/>
              <a:chOff x="4317055" y="2249478"/>
              <a:chExt cx="1141588" cy="1772261"/>
            </a:xfrm>
          </p:grpSpPr>
          <p:sp>
            <p:nvSpPr>
              <p:cNvPr id="47" name="矩形 46"/>
              <p:cNvSpPr/>
              <p:nvPr/>
            </p:nvSpPr>
            <p:spPr>
              <a:xfrm>
                <a:off x="4317055" y="2249478"/>
                <a:ext cx="894189" cy="30671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无源器件</a:t>
                </a:r>
              </a:p>
            </p:txBody>
          </p:sp>
          <p:sp>
            <p:nvSpPr>
              <p:cNvPr id="48" name="文本框 47"/>
              <p:cNvSpPr txBox="1"/>
              <p:nvPr/>
            </p:nvSpPr>
            <p:spPr>
              <a:xfrm>
                <a:off x="4317055" y="2636681"/>
                <a:ext cx="1141588" cy="1385058"/>
              </a:xfrm>
              <a:prstGeom prst="rect">
                <a:avLst/>
              </a:prstGeom>
              <a:noFill/>
            </p:spPr>
            <p:txBody>
              <a:bodyPr wrap="none" rtlCol="0">
                <a:spAutoFit/>
              </a:bodyPr>
              <a:lstStyle/>
              <a:p>
                <a:r>
                  <a:rPr kumimoji="1" lang="en-US" altLang="zh-CN" sz="1400" dirty="0" smtClean="0">
                    <a:cs typeface="+mn-ea"/>
                    <a:sym typeface="+mn-lt"/>
                  </a:rPr>
                  <a:t>OMUX</a:t>
                </a:r>
              </a:p>
              <a:p>
                <a:r>
                  <a:rPr kumimoji="1" lang="en-US" altLang="zh-CN" sz="1400" dirty="0" smtClean="0">
                    <a:cs typeface="+mn-ea"/>
                    <a:sym typeface="+mn-lt"/>
                  </a:rPr>
                  <a:t>DWDM</a:t>
                </a:r>
                <a:endParaRPr kumimoji="1" lang="en-US" altLang="zh-CN" sz="1400" dirty="0">
                  <a:cs typeface="+mn-ea"/>
                  <a:sym typeface="+mn-lt"/>
                </a:endParaRPr>
              </a:p>
              <a:p>
                <a:r>
                  <a:rPr kumimoji="1" lang="en-US" altLang="zh-CN" sz="1400" dirty="0">
                    <a:cs typeface="+mn-ea"/>
                    <a:sym typeface="+mn-lt"/>
                  </a:rPr>
                  <a:t>CWDM</a:t>
                </a:r>
              </a:p>
              <a:p>
                <a:r>
                  <a:rPr kumimoji="1" lang="en-US" altLang="zh-CN" sz="1400" dirty="0">
                    <a:cs typeface="+mn-ea"/>
                    <a:sym typeface="+mn-lt"/>
                  </a:rPr>
                  <a:t>CCWDM</a:t>
                </a:r>
              </a:p>
              <a:p>
                <a:r>
                  <a:rPr kumimoji="1" lang="en-US" altLang="zh-CN" sz="1400" dirty="0" smtClean="0">
                    <a:cs typeface="+mn-ea"/>
                    <a:sym typeface="+mn-lt"/>
                  </a:rPr>
                  <a:t>AAWG</a:t>
                </a:r>
              </a:p>
              <a:p>
                <a:r>
                  <a:rPr kumimoji="1" lang="en-US" altLang="zh-CN" sz="1400" dirty="0" smtClean="0">
                    <a:cs typeface="+mn-ea"/>
                    <a:sym typeface="+mn-lt"/>
                  </a:rPr>
                  <a:t>PLC</a:t>
                </a:r>
                <a:r>
                  <a:rPr kumimoji="1" lang="zh-CN" altLang="en-US" sz="1400" dirty="0" smtClean="0">
                    <a:cs typeface="+mn-ea"/>
                    <a:sym typeface="+mn-lt"/>
                  </a:rPr>
                  <a:t> </a:t>
                </a:r>
                <a:r>
                  <a:rPr kumimoji="1" lang="en-US" altLang="zh-CN" sz="1400" dirty="0" smtClean="0">
                    <a:cs typeface="+mn-ea"/>
                    <a:sym typeface="+mn-lt"/>
                  </a:rPr>
                  <a:t>Splitter</a:t>
                </a:r>
                <a:endParaRPr kumimoji="1" lang="en-US" altLang="zh-CN" sz="1400" dirty="0">
                  <a:cs typeface="+mn-ea"/>
                  <a:sym typeface="+mn-lt"/>
                </a:endParaRPr>
              </a:p>
            </p:txBody>
          </p:sp>
        </p:grpSp>
        <p:grpSp>
          <p:nvGrpSpPr>
            <p:cNvPr id="9" name="组合 5"/>
            <p:cNvGrpSpPr/>
            <p:nvPr/>
          </p:nvGrpSpPr>
          <p:grpSpPr>
            <a:xfrm>
              <a:off x="5272" y="6505"/>
              <a:ext cx="2724" cy="2488"/>
              <a:chOff x="5503340" y="1666325"/>
              <a:chExt cx="1729961" cy="1580044"/>
            </a:xfrm>
          </p:grpSpPr>
          <p:sp>
            <p:nvSpPr>
              <p:cNvPr id="45" name="矩形 44"/>
              <p:cNvSpPr/>
              <p:nvPr/>
            </p:nvSpPr>
            <p:spPr>
              <a:xfrm>
                <a:off x="5503340" y="1666325"/>
                <a:ext cx="943731" cy="306716"/>
              </a:xfrm>
              <a:prstGeom prst="rect">
                <a:avLst/>
              </a:prstGeom>
            </p:spPr>
            <p:txBody>
              <a:bodyPr wrap="none">
                <a:spAutoFit/>
              </a:bodyPr>
              <a:lstStyle/>
              <a:p>
                <a:pPr algn="l">
                  <a:buClrTx/>
                  <a:buSzTx/>
                  <a:buFontTx/>
                </a:pPr>
                <a:r>
                  <a:rPr lang="zh-CN" altLang="en-US" sz="1400" b="1" dirty="0">
                    <a:solidFill>
                      <a:srgbClr val="404040"/>
                    </a:solidFill>
                    <a:cs typeface="+mn-ea"/>
                    <a:sym typeface="+mn-lt"/>
                  </a:rPr>
                  <a:t>MPO布线</a:t>
                </a:r>
              </a:p>
            </p:txBody>
          </p:sp>
          <p:sp>
            <p:nvSpPr>
              <p:cNvPr id="46" name="文本框 45"/>
              <p:cNvSpPr txBox="1"/>
              <p:nvPr/>
            </p:nvSpPr>
            <p:spPr>
              <a:xfrm>
                <a:off x="5503340" y="2046040"/>
                <a:ext cx="1729961" cy="1200329"/>
              </a:xfrm>
              <a:prstGeom prst="rect">
                <a:avLst/>
              </a:prstGeom>
              <a:noFill/>
            </p:spPr>
            <p:txBody>
              <a:bodyPr wrap="square" rtlCol="0">
                <a:spAutoFit/>
              </a:bodyPr>
              <a:lstStyle/>
              <a:p>
                <a:pPr>
                  <a:lnSpc>
                    <a:spcPct val="150000"/>
                  </a:lnSpc>
                </a:pPr>
                <a:r>
                  <a:rPr kumimoji="1" lang="en-US" altLang="zh-CN" sz="1200" dirty="0" smtClean="0">
                    <a:cs typeface="+mn-ea"/>
                    <a:sym typeface="+mn-lt"/>
                  </a:rPr>
                  <a:t>40G/100G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200G/400G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High-density Rack</a:t>
                </a:r>
                <a:endParaRPr kumimoji="1" lang="zh-CN" altLang="en-US" sz="1200" dirty="0" smtClean="0">
                  <a:cs typeface="+mn-ea"/>
                  <a:sym typeface="+mn-lt"/>
                </a:endParaRPr>
              </a:p>
              <a:p>
                <a:pPr>
                  <a:lnSpc>
                    <a:spcPct val="150000"/>
                  </a:lnSpc>
                </a:pPr>
                <a:r>
                  <a:rPr kumimoji="1" lang="en-US" altLang="zh-CN" sz="1200" dirty="0" smtClean="0">
                    <a:cs typeface="+mn-ea"/>
                    <a:sym typeface="+mn-lt"/>
                  </a:rPr>
                  <a:t>MTP/MPO</a:t>
                </a:r>
                <a:r>
                  <a:rPr kumimoji="1" lang="zh-CN" altLang="en-US" sz="1200" dirty="0" smtClean="0">
                    <a:cs typeface="+mn-ea"/>
                    <a:sym typeface="+mn-lt"/>
                  </a:rPr>
                  <a:t> </a:t>
                </a:r>
                <a:r>
                  <a:rPr kumimoji="1" lang="en-US" altLang="zh-CN" sz="1200" dirty="0" smtClean="0">
                    <a:cs typeface="+mn-ea"/>
                    <a:sym typeface="+mn-lt"/>
                  </a:rPr>
                  <a:t>Accessory</a:t>
                </a:r>
                <a:endParaRPr kumimoji="1" lang="zh-CN" altLang="en-US" sz="1200" dirty="0">
                  <a:cs typeface="+mn-ea"/>
                  <a:sym typeface="+mn-lt"/>
                </a:endParaRPr>
              </a:p>
            </p:txBody>
          </p:sp>
        </p:grpSp>
        <p:grpSp>
          <p:nvGrpSpPr>
            <p:cNvPr id="10" name="组合 4"/>
            <p:cNvGrpSpPr/>
            <p:nvPr/>
          </p:nvGrpSpPr>
          <p:grpSpPr>
            <a:xfrm>
              <a:off x="9710" y="6459"/>
              <a:ext cx="3254" cy="3224"/>
              <a:chOff x="6896706" y="1796859"/>
              <a:chExt cx="2066484" cy="2050248"/>
            </a:xfrm>
          </p:grpSpPr>
          <p:sp>
            <p:nvSpPr>
              <p:cNvPr id="43" name="矩形 42"/>
              <p:cNvSpPr/>
              <p:nvPr/>
            </p:nvSpPr>
            <p:spPr>
              <a:xfrm>
                <a:off x="6908739" y="1796859"/>
                <a:ext cx="1082450" cy="307811"/>
              </a:xfrm>
              <a:prstGeom prst="rect">
                <a:avLst/>
              </a:prstGeom>
            </p:spPr>
            <p:txBody>
              <a:bodyPr wrap="none">
                <a:spAutoFit/>
              </a:bodyPr>
              <a:lstStyle/>
              <a:p>
                <a:pPr algn="l">
                  <a:buClrTx/>
                  <a:buSzTx/>
                  <a:buFontTx/>
                </a:pPr>
                <a:r>
                  <a:rPr lang="zh-CN" altLang="en-US" sz="1400" b="1" dirty="0" smtClean="0">
                    <a:solidFill>
                      <a:srgbClr val="404040"/>
                    </a:solidFill>
                    <a:cs typeface="+mn-ea"/>
                    <a:sym typeface="+mn-lt"/>
                  </a:rPr>
                  <a:t>光纤收发器</a:t>
                </a:r>
                <a:endParaRPr lang="zh-CN" altLang="en-US" sz="1400" b="1" dirty="0">
                  <a:solidFill>
                    <a:srgbClr val="404040"/>
                  </a:solidFill>
                  <a:cs typeface="+mn-ea"/>
                  <a:sym typeface="+mn-lt"/>
                </a:endParaRPr>
              </a:p>
            </p:txBody>
          </p:sp>
          <p:sp>
            <p:nvSpPr>
              <p:cNvPr id="44" name="文本框 43"/>
              <p:cNvSpPr txBox="1"/>
              <p:nvPr/>
            </p:nvSpPr>
            <p:spPr>
              <a:xfrm>
                <a:off x="6896706" y="2089969"/>
                <a:ext cx="2066484" cy="1757138"/>
              </a:xfrm>
              <a:prstGeom prst="rect">
                <a:avLst/>
              </a:prstGeom>
              <a:noFill/>
            </p:spPr>
            <p:txBody>
              <a:bodyPr wrap="square" rtlCol="0">
                <a:spAutoFit/>
              </a:bodyPr>
              <a:lstStyle/>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10G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POE</a:t>
                </a:r>
                <a:r>
                  <a:rPr lang="zh-CN" altLang="en-US" sz="1200" dirty="0" smtClean="0">
                    <a:latin typeface="Helvetica" panose="020B0604020202030204" pitchFamily="34" charset="0"/>
                    <a:ea typeface="Arial Unicode MS" panose="020B0604020202020204" pitchFamily="34" charset="-128"/>
                    <a:cs typeface="Arial Unicode MS" panose="020B0604020202020204" pitchFamily="34" charset="-128"/>
                  </a:rPr>
                  <a:t>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Media 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Rack Mount 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p>
            </p:txBody>
          </p:sp>
        </p:grpSp>
        <p:grpSp>
          <p:nvGrpSpPr>
            <p:cNvPr id="11" name="组合 6"/>
            <p:cNvGrpSpPr/>
            <p:nvPr/>
          </p:nvGrpSpPr>
          <p:grpSpPr>
            <a:xfrm>
              <a:off x="9809" y="3610"/>
              <a:ext cx="2443" cy="1776"/>
              <a:chOff x="4501702" y="4921520"/>
              <a:chExt cx="1551579" cy="1127634"/>
            </a:xfrm>
          </p:grpSpPr>
          <p:sp>
            <p:nvSpPr>
              <p:cNvPr id="41" name="矩形 40"/>
              <p:cNvSpPr/>
              <p:nvPr/>
            </p:nvSpPr>
            <p:spPr>
              <a:xfrm>
                <a:off x="4501702" y="5310490"/>
                <a:ext cx="1551579" cy="738664"/>
              </a:xfrm>
              <a:prstGeom prst="rect">
                <a:avLst/>
              </a:prstGeom>
            </p:spPr>
            <p:txBody>
              <a:bodyPr wrap="square">
                <a:spAutoFit/>
              </a:bodyPr>
              <a:lstStyle/>
              <a:p>
                <a:r>
                  <a:rPr kumimoji="1" lang="en-US" altLang="zh-CN" sz="1400" dirty="0" smtClean="0">
                    <a:cs typeface="+mn-ea"/>
                    <a:sym typeface="+mn-lt"/>
                  </a:rPr>
                  <a:t>12G-SDI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6G-SDI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3G-SDI</a:t>
                </a:r>
                <a:r>
                  <a:rPr kumimoji="1" lang="zh-CN" altLang="en-US" sz="1400" dirty="0" smtClean="0">
                    <a:cs typeface="+mn-ea"/>
                    <a:sym typeface="+mn-lt"/>
                  </a:rPr>
                  <a:t> </a:t>
                </a:r>
                <a:r>
                  <a:rPr kumimoji="1" lang="en-US" altLang="zh-CN" sz="1400" dirty="0">
                    <a:cs typeface="+mn-ea"/>
                    <a:sym typeface="+mn-lt"/>
                  </a:rPr>
                  <a:t>SFP</a:t>
                </a:r>
              </a:p>
            </p:txBody>
          </p:sp>
          <p:sp>
            <p:nvSpPr>
              <p:cNvPr id="42" name="矩形 41"/>
              <p:cNvSpPr/>
              <p:nvPr/>
            </p:nvSpPr>
            <p:spPr>
              <a:xfrm>
                <a:off x="4501702" y="4921520"/>
                <a:ext cx="1296674" cy="277009"/>
              </a:xfrm>
              <a:prstGeom prst="rect">
                <a:avLst/>
              </a:prstGeom>
            </p:spPr>
            <p:txBody>
              <a:bodyPr wrap="none">
                <a:spAutoFit/>
              </a:bodyPr>
              <a:lstStyle/>
              <a:p>
                <a:r>
                  <a:rPr lang="en-US" altLang="zh-CN" sz="1200" dirty="0" smtClean="0">
                    <a:cs typeface="+mn-ea"/>
                    <a:sym typeface="+mn-lt"/>
                  </a:rPr>
                  <a:t>HD Video TRCV</a:t>
                </a:r>
                <a:endParaRPr lang="en-US" altLang="zh-CN" sz="1200" dirty="0">
                  <a:cs typeface="+mn-ea"/>
                  <a:sym typeface="+mn-lt"/>
                </a:endParaRPr>
              </a:p>
            </p:txBody>
          </p:sp>
        </p:grpSp>
        <p:grpSp>
          <p:nvGrpSpPr>
            <p:cNvPr id="12" name="组合 11"/>
            <p:cNvGrpSpPr/>
            <p:nvPr/>
          </p:nvGrpSpPr>
          <p:grpSpPr>
            <a:xfrm>
              <a:off x="9809" y="2165"/>
              <a:ext cx="2487" cy="1305"/>
              <a:chOff x="2454283" y="4756863"/>
              <a:chExt cx="1579278" cy="828584"/>
            </a:xfrm>
          </p:grpSpPr>
          <p:sp>
            <p:nvSpPr>
              <p:cNvPr id="39" name="矩形 38"/>
              <p:cNvSpPr/>
              <p:nvPr/>
            </p:nvSpPr>
            <p:spPr>
              <a:xfrm>
                <a:off x="2454283" y="4756863"/>
                <a:ext cx="1071880" cy="306705"/>
              </a:xfrm>
              <a:prstGeom prst="rect">
                <a:avLst/>
              </a:prstGeom>
            </p:spPr>
            <p:txBody>
              <a:bodyPr wrap="none">
                <a:spAutoFit/>
              </a:bodyPr>
              <a:lstStyle/>
              <a:p>
                <a:r>
                  <a:rPr lang="zh-CN" altLang="en-US" sz="1400" b="1" dirty="0">
                    <a:solidFill>
                      <a:srgbClr val="404040"/>
                    </a:solidFill>
                    <a:cs typeface="+mn-ea"/>
                    <a:sym typeface="+mn-lt"/>
                  </a:rPr>
                  <a:t>相干光模块</a:t>
                </a:r>
              </a:p>
            </p:txBody>
          </p:sp>
          <p:sp>
            <p:nvSpPr>
              <p:cNvPr id="40" name="矩形 39"/>
              <p:cNvSpPr/>
              <p:nvPr/>
            </p:nvSpPr>
            <p:spPr>
              <a:xfrm>
                <a:off x="2454283" y="5062227"/>
                <a:ext cx="1579278" cy="523220"/>
              </a:xfrm>
              <a:prstGeom prst="rect">
                <a:avLst/>
              </a:prstGeom>
            </p:spPr>
            <p:txBody>
              <a:bodyPr wrap="none">
                <a:spAutoFit/>
              </a:bodyPr>
              <a:lstStyle/>
              <a:p>
                <a:r>
                  <a:rPr kumimoji="1" lang="en-US" altLang="zh-CN" sz="1400" dirty="0" smtClean="0">
                    <a:cs typeface="+mn-ea"/>
                    <a:sym typeface="+mn-lt"/>
                  </a:rPr>
                  <a:t>200G </a:t>
                </a:r>
                <a:r>
                  <a:rPr kumimoji="1" lang="en-US" altLang="zh-CN" sz="1400" dirty="0">
                    <a:cs typeface="+mn-ea"/>
                    <a:sym typeface="+mn-lt"/>
                  </a:rPr>
                  <a:t>CFP2 DCO</a:t>
                </a:r>
              </a:p>
              <a:p>
                <a:r>
                  <a:rPr kumimoji="1" lang="en-US" altLang="zh-CN" sz="1400" dirty="0">
                    <a:cs typeface="+mn-ea"/>
                    <a:sym typeface="+mn-lt"/>
                  </a:rPr>
                  <a:t>100G CFP DCO</a:t>
                </a:r>
              </a:p>
            </p:txBody>
          </p:sp>
        </p:grpSp>
        <p:pic>
          <p:nvPicPr>
            <p:cNvPr id="13" name="图片 12"/>
            <p:cNvPicPr>
              <a:picLocks noChangeAspect="1"/>
            </p:cNvPicPr>
            <p:nvPr/>
          </p:nvPicPr>
          <p:blipFill>
            <a:blip r:embed="rId3" cstate="screen"/>
            <a:stretch>
              <a:fillRect/>
            </a:stretch>
          </p:blipFill>
          <p:spPr>
            <a:xfrm>
              <a:off x="3379" y="2566"/>
              <a:ext cx="964" cy="610"/>
            </a:xfrm>
            <a:prstGeom prst="rect">
              <a:avLst/>
            </a:prstGeom>
          </p:spPr>
        </p:pic>
        <p:pic>
          <p:nvPicPr>
            <p:cNvPr id="14" name="图片 13"/>
            <p:cNvPicPr>
              <a:picLocks noChangeAspect="1"/>
            </p:cNvPicPr>
            <p:nvPr/>
          </p:nvPicPr>
          <p:blipFill>
            <a:blip r:embed="rId4" cstate="screen"/>
            <a:stretch>
              <a:fillRect/>
            </a:stretch>
          </p:blipFill>
          <p:spPr>
            <a:xfrm>
              <a:off x="3379" y="3214"/>
              <a:ext cx="956" cy="695"/>
            </a:xfrm>
            <a:prstGeom prst="rect">
              <a:avLst/>
            </a:prstGeom>
          </p:spPr>
        </p:pic>
        <p:pic>
          <p:nvPicPr>
            <p:cNvPr id="15" name="图片 14"/>
            <p:cNvPicPr>
              <a:picLocks noChangeAspect="1"/>
            </p:cNvPicPr>
            <p:nvPr/>
          </p:nvPicPr>
          <p:blipFill rotWithShape="1">
            <a:blip r:embed="rId5" cstate="screen"/>
            <a:srcRect b="-1"/>
            <a:stretch>
              <a:fillRect/>
            </a:stretch>
          </p:blipFill>
          <p:spPr>
            <a:xfrm>
              <a:off x="3379" y="3946"/>
              <a:ext cx="956" cy="737"/>
            </a:xfrm>
            <a:prstGeom prst="rect">
              <a:avLst/>
            </a:prstGeom>
          </p:spPr>
        </p:pic>
        <p:pic>
          <p:nvPicPr>
            <p:cNvPr id="16" name="图片 15"/>
            <p:cNvPicPr>
              <a:picLocks noChangeAspect="1"/>
            </p:cNvPicPr>
            <p:nvPr/>
          </p:nvPicPr>
          <p:blipFill>
            <a:blip r:embed="rId6" cstate="screen"/>
            <a:stretch>
              <a:fillRect/>
            </a:stretch>
          </p:blipFill>
          <p:spPr>
            <a:xfrm>
              <a:off x="3031" y="7672"/>
              <a:ext cx="832" cy="601"/>
            </a:xfrm>
            <a:prstGeom prst="rect">
              <a:avLst/>
            </a:prstGeom>
          </p:spPr>
        </p:pic>
        <p:pic>
          <p:nvPicPr>
            <p:cNvPr id="17" name="图片 16"/>
            <p:cNvPicPr>
              <a:picLocks noChangeAspect="1"/>
            </p:cNvPicPr>
            <p:nvPr/>
          </p:nvPicPr>
          <p:blipFill>
            <a:blip r:embed="rId7" cstate="screen"/>
            <a:stretch>
              <a:fillRect/>
            </a:stretch>
          </p:blipFill>
          <p:spPr>
            <a:xfrm>
              <a:off x="3379" y="4721"/>
              <a:ext cx="956" cy="662"/>
            </a:xfrm>
            <a:prstGeom prst="rect">
              <a:avLst/>
            </a:prstGeom>
          </p:spPr>
        </p:pic>
        <p:pic>
          <p:nvPicPr>
            <p:cNvPr id="18" name="图片 17"/>
            <p:cNvPicPr>
              <a:picLocks noChangeAspect="1"/>
            </p:cNvPicPr>
            <p:nvPr/>
          </p:nvPicPr>
          <p:blipFill>
            <a:blip r:embed="rId8" cstate="screen"/>
            <a:stretch>
              <a:fillRect/>
            </a:stretch>
          </p:blipFill>
          <p:spPr>
            <a:xfrm>
              <a:off x="3031" y="8491"/>
              <a:ext cx="901" cy="663"/>
            </a:xfrm>
            <a:prstGeom prst="rect">
              <a:avLst/>
            </a:prstGeom>
          </p:spPr>
        </p:pic>
        <p:pic>
          <p:nvPicPr>
            <p:cNvPr id="19" name="图片 18"/>
            <p:cNvPicPr>
              <a:picLocks noChangeAspect="1"/>
            </p:cNvPicPr>
            <p:nvPr/>
          </p:nvPicPr>
          <p:blipFill>
            <a:blip r:embed="rId9" cstate="screen"/>
            <a:stretch>
              <a:fillRect/>
            </a:stretch>
          </p:blipFill>
          <p:spPr>
            <a:xfrm>
              <a:off x="3031" y="7044"/>
              <a:ext cx="901" cy="353"/>
            </a:xfrm>
            <a:prstGeom prst="rect">
              <a:avLst/>
            </a:prstGeom>
          </p:spPr>
        </p:pic>
        <p:pic>
          <p:nvPicPr>
            <p:cNvPr id="20" name="图片 19"/>
            <p:cNvPicPr>
              <a:picLocks noChangeAspect="1"/>
            </p:cNvPicPr>
            <p:nvPr/>
          </p:nvPicPr>
          <p:blipFill>
            <a:blip r:embed="rId10" cstate="screen"/>
            <a:stretch>
              <a:fillRect/>
            </a:stretch>
          </p:blipFill>
          <p:spPr>
            <a:xfrm>
              <a:off x="12337" y="2593"/>
              <a:ext cx="830" cy="607"/>
            </a:xfrm>
            <a:prstGeom prst="rect">
              <a:avLst/>
            </a:prstGeom>
          </p:spPr>
        </p:pic>
        <p:pic>
          <p:nvPicPr>
            <p:cNvPr id="21" name="图片 20"/>
            <p:cNvPicPr>
              <a:picLocks noChangeAspect="1"/>
            </p:cNvPicPr>
            <p:nvPr/>
          </p:nvPicPr>
          <p:blipFill>
            <a:blip r:embed="rId11" cstate="screen">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12337" y="3382"/>
              <a:ext cx="835" cy="565"/>
            </a:xfrm>
            <a:prstGeom prst="rect">
              <a:avLst/>
            </a:prstGeom>
          </p:spPr>
        </p:pic>
        <p:pic>
          <p:nvPicPr>
            <p:cNvPr id="22" name="图片 21"/>
            <p:cNvPicPr>
              <a:picLocks noChangeAspect="1"/>
            </p:cNvPicPr>
            <p:nvPr/>
          </p:nvPicPr>
          <p:blipFill>
            <a:blip r:embed="rId13" cstate="screen"/>
            <a:stretch>
              <a:fillRect/>
            </a:stretch>
          </p:blipFill>
          <p:spPr>
            <a:xfrm>
              <a:off x="12337" y="4129"/>
              <a:ext cx="830" cy="519"/>
            </a:xfrm>
            <a:prstGeom prst="rect">
              <a:avLst/>
            </a:prstGeom>
          </p:spPr>
        </p:pic>
        <p:pic>
          <p:nvPicPr>
            <p:cNvPr id="23" name="图片 22"/>
            <p:cNvPicPr>
              <a:picLocks noChangeAspect="1"/>
            </p:cNvPicPr>
            <p:nvPr/>
          </p:nvPicPr>
          <p:blipFill>
            <a:blip r:embed="rId14" cstate="screen"/>
            <a:stretch>
              <a:fillRect/>
            </a:stretch>
          </p:blipFill>
          <p:spPr>
            <a:xfrm>
              <a:off x="12337" y="4830"/>
              <a:ext cx="830" cy="541"/>
            </a:xfrm>
            <a:prstGeom prst="rect">
              <a:avLst/>
            </a:prstGeom>
          </p:spPr>
        </p:pic>
        <p:pic>
          <p:nvPicPr>
            <p:cNvPr id="24" name="图片 23"/>
            <p:cNvPicPr>
              <a:picLocks noChangeAspect="1"/>
            </p:cNvPicPr>
            <p:nvPr/>
          </p:nvPicPr>
          <p:blipFill>
            <a:blip r:embed="rId15" cstate="screen"/>
            <a:stretch>
              <a:fillRect/>
            </a:stretch>
          </p:blipFill>
          <p:spPr>
            <a:xfrm>
              <a:off x="7880" y="6645"/>
              <a:ext cx="734" cy="581"/>
            </a:xfrm>
            <a:prstGeom prst="rect">
              <a:avLst/>
            </a:prstGeom>
          </p:spPr>
        </p:pic>
        <p:pic>
          <p:nvPicPr>
            <p:cNvPr id="25" name="图片 24"/>
            <p:cNvPicPr>
              <a:picLocks noChangeAspect="1"/>
            </p:cNvPicPr>
            <p:nvPr/>
          </p:nvPicPr>
          <p:blipFill>
            <a:blip r:embed="rId16" cstate="screen"/>
            <a:stretch>
              <a:fillRect/>
            </a:stretch>
          </p:blipFill>
          <p:spPr>
            <a:xfrm>
              <a:off x="7880" y="7375"/>
              <a:ext cx="734" cy="621"/>
            </a:xfrm>
            <a:prstGeom prst="rect">
              <a:avLst/>
            </a:prstGeom>
          </p:spPr>
        </p:pic>
        <p:pic>
          <p:nvPicPr>
            <p:cNvPr id="26" name="图片 25"/>
            <p:cNvPicPr>
              <a:picLocks noChangeAspect="1"/>
            </p:cNvPicPr>
            <p:nvPr/>
          </p:nvPicPr>
          <p:blipFill>
            <a:blip r:embed="rId17" cstate="screen"/>
            <a:stretch>
              <a:fillRect/>
            </a:stretch>
          </p:blipFill>
          <p:spPr>
            <a:xfrm>
              <a:off x="7880" y="8144"/>
              <a:ext cx="734" cy="412"/>
            </a:xfrm>
            <a:prstGeom prst="rect">
              <a:avLst/>
            </a:prstGeom>
          </p:spPr>
        </p:pic>
        <p:pic>
          <p:nvPicPr>
            <p:cNvPr id="27" name="图片 26"/>
            <p:cNvPicPr>
              <a:picLocks noChangeAspect="1"/>
            </p:cNvPicPr>
            <p:nvPr/>
          </p:nvPicPr>
          <p:blipFill>
            <a:blip r:embed="rId18" cstate="screen"/>
            <a:stretch>
              <a:fillRect/>
            </a:stretch>
          </p:blipFill>
          <p:spPr>
            <a:xfrm>
              <a:off x="7880" y="8705"/>
              <a:ext cx="734" cy="393"/>
            </a:xfrm>
            <a:prstGeom prst="rect">
              <a:avLst/>
            </a:prstGeom>
          </p:spPr>
        </p:pic>
        <p:pic>
          <p:nvPicPr>
            <p:cNvPr id="28" name="图片 27"/>
            <p:cNvPicPr>
              <a:picLocks noChangeAspect="1"/>
            </p:cNvPicPr>
            <p:nvPr/>
          </p:nvPicPr>
          <p:blipFill>
            <a:blip r:embed="rId19" cstate="screen"/>
            <a:stretch>
              <a:fillRect/>
            </a:stretch>
          </p:blipFill>
          <p:spPr>
            <a:xfrm>
              <a:off x="8154" y="4301"/>
              <a:ext cx="845" cy="600"/>
            </a:xfrm>
            <a:prstGeom prst="rect">
              <a:avLst/>
            </a:prstGeom>
          </p:spPr>
        </p:pic>
        <p:pic>
          <p:nvPicPr>
            <p:cNvPr id="29" name="图片 28"/>
            <p:cNvPicPr>
              <a:picLocks noChangeAspect="1"/>
            </p:cNvPicPr>
            <p:nvPr/>
          </p:nvPicPr>
          <p:blipFill>
            <a:blip r:embed="rId20" cstate="screen"/>
            <a:stretch>
              <a:fillRect/>
            </a:stretch>
          </p:blipFill>
          <p:spPr>
            <a:xfrm>
              <a:off x="8154" y="2823"/>
              <a:ext cx="862" cy="581"/>
            </a:xfrm>
            <a:prstGeom prst="rect">
              <a:avLst/>
            </a:prstGeom>
          </p:spPr>
        </p:pic>
        <p:pic>
          <p:nvPicPr>
            <p:cNvPr id="30" name="图片 29"/>
            <p:cNvPicPr>
              <a:picLocks noChangeAspect="1"/>
            </p:cNvPicPr>
            <p:nvPr/>
          </p:nvPicPr>
          <p:blipFill>
            <a:blip r:embed="rId21" cstate="screen"/>
            <a:stretch>
              <a:fillRect/>
            </a:stretch>
          </p:blipFill>
          <p:spPr>
            <a:xfrm>
              <a:off x="8154" y="3580"/>
              <a:ext cx="845" cy="546"/>
            </a:xfrm>
            <a:prstGeom prst="rect">
              <a:avLst/>
            </a:prstGeom>
          </p:spPr>
        </p:pic>
      </p:grpSp>
      <p:pic>
        <p:nvPicPr>
          <p:cNvPr id="33" name="图片 3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423299"/>
            <a:ext cx="635236" cy="394877"/>
          </a:xfrm>
          <a:prstGeom prst="rect">
            <a:avLst/>
          </a:prstGeom>
        </p:spPr>
      </p:pic>
      <p:pic>
        <p:nvPicPr>
          <p:cNvPr id="56" name="图片 5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867382"/>
            <a:ext cx="635236" cy="394877"/>
          </a:xfrm>
          <a:prstGeom prst="rect">
            <a:avLst/>
          </a:prstGeom>
        </p:spPr>
      </p:pic>
      <p:pic>
        <p:nvPicPr>
          <p:cNvPr id="57" name="图片 5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800000" flipV="1">
            <a:off x="9340437" y="5755548"/>
            <a:ext cx="656569" cy="222371"/>
          </a:xfrm>
          <a:prstGeom prst="rect">
            <a:avLst/>
          </a:prstGeom>
        </p:spPr>
      </p:pic>
      <p:pic>
        <p:nvPicPr>
          <p:cNvPr id="58" name="图片 5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5311465"/>
            <a:ext cx="635236" cy="394877"/>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TUV  ISO 9001: 2012 2015</a:t>
            </a:r>
            <a:endParaRPr lang="zh-CN" altLang="en-US" dirty="0"/>
          </a:p>
        </p:txBody>
      </p:sp>
      <p:pic>
        <p:nvPicPr>
          <p:cNvPr id="4" name="内容占位符 3"/>
          <p:cNvPicPr>
            <a:picLocks noGrp="1" noChangeAspect="1"/>
          </p:cNvPicPr>
          <p:nvPr>
            <p:ph idx="1"/>
          </p:nvPr>
        </p:nvPicPr>
        <p:blipFill>
          <a:blip r:embed="rId2"/>
          <a:stretch>
            <a:fillRect/>
          </a:stretch>
        </p:blipFill>
        <p:spPr>
          <a:xfrm>
            <a:off x="1154592" y="1906881"/>
            <a:ext cx="6805206" cy="3591637"/>
          </a:xfrm>
          <a:prstGeom prst="rect">
            <a:avLst/>
          </a:prstGeom>
        </p:spPr>
        <p:style>
          <a:lnRef idx="2">
            <a:schemeClr val="accent1"/>
          </a:lnRef>
          <a:fillRef idx="1">
            <a:schemeClr val="lt1"/>
          </a:fillRef>
          <a:effectRef idx="0">
            <a:schemeClr val="accent1"/>
          </a:effectRef>
          <a:fontRef idx="minor">
            <a:schemeClr val="dk1"/>
          </a:fontRef>
        </p:style>
      </p:pic>
      <p:pic>
        <p:nvPicPr>
          <p:cNvPr id="5" name="Picture 2" descr="http://www.6comgiga.com/imageRepository/1b535975-d2d4-4a12-8334-406cadd428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815" y="1906881"/>
            <a:ext cx="2602482" cy="3591637"/>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CE FCC </a:t>
            </a:r>
            <a:r>
              <a:rPr lang="en-US" altLang="zh-CN" b="0" dirty="0" smtClean="0"/>
              <a:t>RoHS</a:t>
            </a:r>
            <a:r>
              <a:rPr lang="zh-CN" altLang="en-US" b="0" dirty="0" smtClean="0"/>
              <a:t> </a:t>
            </a:r>
            <a:r>
              <a:rPr lang="en-US" altLang="zh-CN" b="0" dirty="0"/>
              <a:t> Certification </a:t>
            </a:r>
            <a:endParaRPr lang="zh-CN" altLang="en-US" b="0" dirty="0"/>
          </a:p>
        </p:txBody>
      </p:sp>
      <p:pic>
        <p:nvPicPr>
          <p:cNvPr id="7170" name="Picture 2" descr="http://www.6comgiga.com/imageRepository/82241fcb-d772-4f08-926f-840729fc3af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471" y="1690688"/>
            <a:ext cx="2958985" cy="4217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6comgiga.com/imageRepository/ad2f39b8-ada1-48b6-a3d4-24ea56c78e1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926" y="1690688"/>
            <a:ext cx="2980044" cy="4217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6comgiga.com/imageRepository/84e2cab9-b9d7-4576-8c20-a02dec8d5e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3440" y="1690688"/>
            <a:ext cx="2966518" cy="4217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15" y="1267326"/>
            <a:ext cx="4876800" cy="4876800"/>
          </a:xfrm>
          <a:prstGeom prst="rect">
            <a:avLst/>
          </a:prstGeom>
        </p:spPr>
      </p:pic>
      <p:sp>
        <p:nvSpPr>
          <p:cNvPr id="5" name="Rectangle 1"/>
          <p:cNvSpPr>
            <a:spLocks noChangeArrowheads="1"/>
          </p:cNvSpPr>
          <p:nvPr/>
        </p:nvSpPr>
        <p:spPr bwMode="auto">
          <a:xfrm>
            <a:off x="3622167" y="2838584"/>
            <a:ext cx="1979613" cy="369331"/>
          </a:xfrm>
          <a:prstGeom prst="rect">
            <a:avLst/>
          </a:prstGeom>
          <a:noFill/>
          <a:ln w="9525">
            <a:noFill/>
            <a:miter lim="800000"/>
          </a:ln>
        </p:spPr>
        <p:txBody>
          <a:bodyPr anchor="ctr">
            <a:spAutoFit/>
          </a:bodyPr>
          <a:lstStyle/>
          <a:p>
            <a:pPr algn="ctr"/>
            <a:r>
              <a:rPr lang="zh-CN" altLang="en-US" b="1" dirty="0" smtClean="0">
                <a:solidFill>
                  <a:schemeClr val="bg1"/>
                </a:solidFill>
              </a:rPr>
              <a:t>互联网运营</a:t>
            </a:r>
            <a:r>
              <a:rPr lang="zh-CN" altLang="en-US" b="1" dirty="0">
                <a:solidFill>
                  <a:schemeClr val="bg1"/>
                </a:solidFill>
              </a:rPr>
              <a:t>商</a:t>
            </a:r>
            <a:endParaRPr lang="en-US" sz="2000" b="1" dirty="0" smtClean="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6" name="Rectangle 1"/>
          <p:cNvSpPr>
            <a:spLocks noChangeArrowheads="1"/>
          </p:cNvSpPr>
          <p:nvPr/>
        </p:nvSpPr>
        <p:spPr bwMode="auto">
          <a:xfrm>
            <a:off x="5202237" y="1594370"/>
            <a:ext cx="1787525" cy="87440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电信和移动</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运营商</a:t>
            </a:r>
            <a:endParaRPr lang="zh-CN" altLang="zh-CN" b="1" dirty="0">
              <a:solidFill>
                <a:schemeClr val="bg1"/>
              </a:solidFill>
            </a:endParaRPr>
          </a:p>
        </p:txBody>
      </p:sp>
      <p:sp>
        <p:nvSpPr>
          <p:cNvPr id="7" name="Rectangle 1"/>
          <p:cNvSpPr>
            <a:spLocks noChangeArrowheads="1"/>
          </p:cNvSpPr>
          <p:nvPr/>
        </p:nvSpPr>
        <p:spPr bwMode="auto">
          <a:xfrm>
            <a:off x="5032107" y="4996713"/>
            <a:ext cx="2127784" cy="87395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电信和数通</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设备商</a:t>
            </a:r>
            <a:endParaRPr lang="zh-CN" altLang="zh-CN" b="1" dirty="0">
              <a:solidFill>
                <a:schemeClr val="bg1"/>
              </a:solidFill>
            </a:endParaRPr>
          </a:p>
        </p:txBody>
      </p:sp>
      <p:sp>
        <p:nvSpPr>
          <p:cNvPr id="8" name="Rectangle 1"/>
          <p:cNvSpPr>
            <a:spLocks noChangeArrowheads="1"/>
          </p:cNvSpPr>
          <p:nvPr/>
        </p:nvSpPr>
        <p:spPr bwMode="auto">
          <a:xfrm>
            <a:off x="2983564" y="4316384"/>
            <a:ext cx="3112435" cy="458459"/>
          </a:xfrm>
          <a:prstGeom prst="rect">
            <a:avLst/>
          </a:prstGeom>
          <a:noFill/>
          <a:ln w="9525">
            <a:noFill/>
            <a:miter lim="800000"/>
          </a:ln>
        </p:spPr>
        <p:txBody>
          <a:bodyPr anchor="ctr">
            <a:spAutoFit/>
          </a:bodyPr>
          <a:lstStyle/>
          <a:p>
            <a:pPr indent="266700" algn="ctr">
              <a:lnSpc>
                <a:spcPct val="150000"/>
              </a:lnSpc>
            </a:pPr>
            <a:r>
              <a:rPr lang="en-US" altLang="zh-CN" b="1" dirty="0">
                <a:solidFill>
                  <a:schemeClr val="bg1"/>
                </a:solidFill>
              </a:rPr>
              <a:t>DPI </a:t>
            </a:r>
            <a:r>
              <a:rPr lang="zh-CN" altLang="en-US" b="1" dirty="0">
                <a:solidFill>
                  <a:schemeClr val="bg1"/>
                </a:solidFill>
                <a:sym typeface="+mn-ea"/>
              </a:rPr>
              <a:t>产业</a:t>
            </a:r>
            <a:endParaRPr lang="zh-CN" altLang="zh-CN" b="1" dirty="0">
              <a:solidFill>
                <a:schemeClr val="bg1"/>
              </a:solidFill>
            </a:endParaRPr>
          </a:p>
        </p:txBody>
      </p:sp>
      <p:sp>
        <p:nvSpPr>
          <p:cNvPr id="9" name="TextBox 21"/>
          <p:cNvSpPr txBox="1">
            <a:spLocks noChangeArrowheads="1"/>
          </p:cNvSpPr>
          <p:nvPr/>
        </p:nvSpPr>
        <p:spPr bwMode="auto">
          <a:xfrm>
            <a:off x="7159891" y="2818870"/>
            <a:ext cx="1396250" cy="369332"/>
          </a:xfrm>
          <a:prstGeom prst="rect">
            <a:avLst/>
          </a:prstGeom>
          <a:noFill/>
          <a:ln w="9525">
            <a:noFill/>
            <a:miter lim="800000"/>
          </a:ln>
        </p:spPr>
        <p:txBody>
          <a:bodyPr wrap="square">
            <a:spAutoFit/>
          </a:bodyPr>
          <a:lstStyle/>
          <a:p>
            <a:pPr algn="ctr"/>
            <a:r>
              <a:rPr lang="en-US" altLang="zh-CN" b="1" dirty="0">
                <a:solidFill>
                  <a:schemeClr val="bg1"/>
                </a:solidFill>
              </a:rPr>
              <a:t>服</a:t>
            </a:r>
            <a:r>
              <a:rPr lang="zh-CN" altLang="en-US" b="1" dirty="0">
                <a:solidFill>
                  <a:schemeClr val="bg1"/>
                </a:solidFill>
              </a:rPr>
              <a:t>务器厂商</a:t>
            </a:r>
            <a:endParaRPr lang="en-US" altLang="zh-CN" b="1" dirty="0">
              <a:solidFill>
                <a:schemeClr val="bg1"/>
              </a:solidFill>
            </a:endParaRPr>
          </a:p>
        </p:txBody>
      </p:sp>
      <p:sp>
        <p:nvSpPr>
          <p:cNvPr id="10" name="TextBox 19"/>
          <p:cNvSpPr txBox="1">
            <a:spLocks noChangeArrowheads="1"/>
          </p:cNvSpPr>
          <p:nvPr/>
        </p:nvSpPr>
        <p:spPr bwMode="auto">
          <a:xfrm>
            <a:off x="6890350" y="4481498"/>
            <a:ext cx="1640039" cy="369332"/>
          </a:xfrm>
          <a:prstGeom prst="rect">
            <a:avLst/>
          </a:prstGeom>
          <a:noFill/>
          <a:ln w="9525">
            <a:noFill/>
            <a:miter lim="800000"/>
          </a:ln>
        </p:spPr>
        <p:txBody>
          <a:bodyPr wrap="square">
            <a:spAutoFit/>
          </a:bodyPr>
          <a:lstStyle/>
          <a:p>
            <a:pPr algn="ctr"/>
            <a:r>
              <a:rPr lang="zh-CN" altLang="en-US" b="1" dirty="0" smtClean="0">
                <a:solidFill>
                  <a:schemeClr val="bg1"/>
                </a:solidFill>
              </a:rPr>
              <a:t>广电运营商</a:t>
            </a:r>
            <a:endParaRPr lang="zh-CN" altLang="en-US" b="1" dirty="0">
              <a:solidFill>
                <a:schemeClr val="bg1"/>
              </a:solidFill>
            </a:endParaRPr>
          </a:p>
        </p:txBody>
      </p:sp>
      <p:sp>
        <p:nvSpPr>
          <p:cNvPr id="11" name="Rectangle 1"/>
          <p:cNvSpPr>
            <a:spLocks noChangeArrowheads="1"/>
          </p:cNvSpPr>
          <p:nvPr/>
        </p:nvSpPr>
        <p:spPr bwMode="auto">
          <a:xfrm>
            <a:off x="5262601" y="3443710"/>
            <a:ext cx="1979613" cy="523220"/>
          </a:xfrm>
          <a:prstGeom prst="rect">
            <a:avLst/>
          </a:prstGeom>
          <a:noFill/>
          <a:ln w="9525">
            <a:noFill/>
            <a:miter lim="800000"/>
          </a:ln>
        </p:spPr>
        <p:txBody>
          <a:bodyPr anchor="ctr">
            <a:spAutoFit/>
          </a:bodyPr>
          <a:lstStyle/>
          <a:p>
            <a:pPr algn="ctr"/>
            <a:r>
              <a:rPr lang="zh-CN" altLang="en-US" sz="2800" b="1" dirty="0">
                <a:solidFill>
                  <a:srgbClr val="E6791B"/>
                </a:solidFill>
                <a:latin typeface="微软雅黑" panose="020B0503020204020204" charset="-122"/>
                <a:ea typeface="微软雅黑" panose="020B0503020204020204" charset="-122"/>
                <a:cs typeface="Times New Roman" panose="02020603050405020304" pitchFamily="18" charset="0"/>
              </a:rPr>
              <a:t>市场领域</a:t>
            </a:r>
            <a:endParaRPr lang="en-US" sz="2800" b="1" dirty="0" smtClean="0">
              <a:solidFill>
                <a:srgbClr val="E6791B"/>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zh-CN" dirty="0"/>
              <a:t>展会</a:t>
            </a:r>
            <a:endParaRPr lang="zh-CN" altLang="zh-CN" dirty="0" smtClean="0">
              <a:effectLst/>
            </a:endParaRPr>
          </a:p>
        </p:txBody>
      </p:sp>
      <p:pic>
        <p:nvPicPr>
          <p:cNvPr id="5" name="Picture 5" descr="新加坡展会2"/>
          <p:cNvPicPr>
            <a:picLocks noChangeAspect="1" noChangeArrowheads="1"/>
          </p:cNvPicPr>
          <p:nvPr/>
        </p:nvPicPr>
        <p:blipFill>
          <a:blip r:embed="rId3" cstate="email"/>
          <a:srcRect/>
          <a:stretch>
            <a:fillRect/>
          </a:stretch>
        </p:blipFill>
        <p:spPr bwMode="auto">
          <a:xfrm>
            <a:off x="833120" y="1500504"/>
            <a:ext cx="3172410"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巴西展会"/>
          <p:cNvPicPr>
            <a:picLocks noChangeAspect="1" noChangeArrowheads="1"/>
          </p:cNvPicPr>
          <p:nvPr/>
        </p:nvPicPr>
        <p:blipFill>
          <a:blip r:embed="rId4" cstate="email"/>
          <a:srcRect/>
          <a:stretch>
            <a:fillRect/>
          </a:stretch>
        </p:blipFill>
        <p:spPr bwMode="auto">
          <a:xfrm>
            <a:off x="4295776" y="1500504"/>
            <a:ext cx="3192000" cy="195505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5" descr="西班牙展会"/>
          <p:cNvPicPr>
            <a:picLocks noChangeAspect="1" noChangeArrowheads="1"/>
          </p:cNvPicPr>
          <p:nvPr/>
        </p:nvPicPr>
        <p:blipFill>
          <a:blip r:embed="rId5" cstate="email"/>
          <a:srcRect/>
          <a:stretch>
            <a:fillRect/>
          </a:stretch>
        </p:blipFill>
        <p:spPr bwMode="auto">
          <a:xfrm>
            <a:off x="833120" y="3992245"/>
            <a:ext cx="3175000" cy="191102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descr="QQphoto (6)"/>
          <p:cNvPicPr>
            <a:picLocks noChangeAspect="1"/>
          </p:cNvPicPr>
          <p:nvPr/>
        </p:nvPicPr>
        <p:blipFill>
          <a:blip r:embed="rId6" cstate="email"/>
          <a:srcRect/>
          <a:stretch>
            <a:fillRect/>
          </a:stretch>
        </p:blipFill>
        <p:spPr>
          <a:xfrm>
            <a:off x="7782561" y="1500504"/>
            <a:ext cx="3266439" cy="195445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919529" y="3515354"/>
            <a:ext cx="2943434" cy="338554"/>
          </a:xfrm>
          <a:prstGeom prst="rect">
            <a:avLst/>
          </a:prstGeom>
        </p:spPr>
        <p:txBody>
          <a:bodyPr wrap="none">
            <a:spAutoFit/>
          </a:bodyPr>
          <a:lstStyle/>
          <a:p>
            <a:r>
              <a:rPr lang="zh-CN" altLang="en-US" sz="1600" b="1" dirty="0">
                <a:solidFill>
                  <a:schemeClr val="accent6"/>
                </a:solidFill>
              </a:rPr>
              <a:t>新加坡(CommunicAsia 2015)</a:t>
            </a:r>
          </a:p>
        </p:txBody>
      </p:sp>
      <p:sp>
        <p:nvSpPr>
          <p:cNvPr id="10" name="矩形 9"/>
          <p:cNvSpPr/>
          <p:nvPr/>
        </p:nvSpPr>
        <p:spPr>
          <a:xfrm>
            <a:off x="1348878" y="6023906"/>
            <a:ext cx="2042547" cy="338554"/>
          </a:xfrm>
          <a:prstGeom prst="rect">
            <a:avLst/>
          </a:prstGeom>
        </p:spPr>
        <p:txBody>
          <a:bodyPr wrap="none">
            <a:spAutoFit/>
          </a:bodyPr>
          <a:lstStyle/>
          <a:p>
            <a:r>
              <a:rPr lang="zh-CN" altLang="en-US" sz="1600" b="1" dirty="0">
                <a:solidFill>
                  <a:schemeClr val="accent6"/>
                </a:solidFill>
              </a:rPr>
              <a:t>西班牙(ECOC 2015)</a:t>
            </a:r>
          </a:p>
        </p:txBody>
      </p:sp>
      <p:sp>
        <p:nvSpPr>
          <p:cNvPr id="11" name="矩形 10"/>
          <p:cNvSpPr/>
          <p:nvPr/>
        </p:nvSpPr>
        <p:spPr>
          <a:xfrm>
            <a:off x="4819870" y="3515354"/>
            <a:ext cx="2133918" cy="338554"/>
          </a:xfrm>
          <a:prstGeom prst="rect">
            <a:avLst/>
          </a:prstGeom>
        </p:spPr>
        <p:txBody>
          <a:bodyPr wrap="none">
            <a:spAutoFit/>
          </a:bodyPr>
          <a:lstStyle/>
          <a:p>
            <a:r>
              <a:rPr lang="zh-CN" altLang="en-US" sz="1600" b="1" dirty="0">
                <a:solidFill>
                  <a:schemeClr val="accent6"/>
                </a:solidFill>
              </a:rPr>
              <a:t>巴西(NETCOM 2015</a:t>
            </a:r>
            <a:r>
              <a:rPr lang="zh-CN" altLang="en-US" sz="1600" dirty="0"/>
              <a:t>)</a:t>
            </a:r>
          </a:p>
        </p:txBody>
      </p:sp>
      <p:sp>
        <p:nvSpPr>
          <p:cNvPr id="12" name="矩形 11"/>
          <p:cNvSpPr/>
          <p:nvPr/>
        </p:nvSpPr>
        <p:spPr>
          <a:xfrm>
            <a:off x="8313996" y="3517069"/>
            <a:ext cx="2145139" cy="338554"/>
          </a:xfrm>
          <a:prstGeom prst="rect">
            <a:avLst/>
          </a:prstGeom>
        </p:spPr>
        <p:txBody>
          <a:bodyPr wrap="none">
            <a:spAutoFit/>
          </a:bodyPr>
          <a:lstStyle/>
          <a:p>
            <a:r>
              <a:rPr lang="zh-CN" altLang="en-US" sz="1600" b="1" dirty="0">
                <a:solidFill>
                  <a:schemeClr val="accent6"/>
                </a:solidFill>
              </a:rPr>
              <a:t>美国(O</a:t>
            </a:r>
            <a:r>
              <a:rPr lang="en-US" altLang="zh-CN" sz="1600" b="1" dirty="0">
                <a:solidFill>
                  <a:schemeClr val="accent6"/>
                </a:solidFill>
              </a:rPr>
              <a:t>FC</a:t>
            </a:r>
            <a:r>
              <a:rPr lang="zh-CN" altLang="en-US" sz="1600" b="1" dirty="0">
                <a:solidFill>
                  <a:schemeClr val="accent6"/>
                </a:solidFill>
              </a:rPr>
              <a:t>2015-2016)</a:t>
            </a:r>
          </a:p>
        </p:txBody>
      </p:sp>
      <p:sp>
        <p:nvSpPr>
          <p:cNvPr id="13" name="矩形 12"/>
          <p:cNvSpPr/>
          <p:nvPr/>
        </p:nvSpPr>
        <p:spPr>
          <a:xfrm>
            <a:off x="8313996"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越南(ICTCOMM 2018)</a:t>
            </a:r>
          </a:p>
        </p:txBody>
      </p:sp>
      <p:pic>
        <p:nvPicPr>
          <p:cNvPr id="14" name="图片 13" descr="QQ图片20180607144751"/>
          <p:cNvPicPr>
            <a:picLocks noChangeAspect="1"/>
          </p:cNvPicPr>
          <p:nvPr/>
        </p:nvPicPr>
        <p:blipFill>
          <a:blip r:embed="rId7" cstate="email"/>
          <a:srcRect/>
          <a:stretch>
            <a:fillRect/>
          </a:stretch>
        </p:blipFill>
        <p:spPr>
          <a:xfrm>
            <a:off x="7782560" y="3903345"/>
            <a:ext cx="3266440" cy="196405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矩形 14"/>
          <p:cNvSpPr/>
          <p:nvPr/>
        </p:nvSpPr>
        <p:spPr>
          <a:xfrm>
            <a:off x="4710430"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深圳</a:t>
            </a:r>
            <a:r>
              <a:rPr lang="en-US" altLang="zh-CN" sz="1600" b="1" dirty="0">
                <a:solidFill>
                  <a:schemeClr val="accent6"/>
                </a:solidFill>
              </a:rPr>
              <a:t> </a:t>
            </a:r>
            <a:r>
              <a:rPr lang="zh-CN" altLang="en-US" sz="1600" b="1" dirty="0">
                <a:solidFill>
                  <a:schemeClr val="accent6"/>
                </a:solidFill>
              </a:rPr>
              <a:t>(CIOE 2016)</a:t>
            </a:r>
          </a:p>
        </p:txBody>
      </p:sp>
      <p:pic>
        <p:nvPicPr>
          <p:cNvPr id="16" name="图片 15" descr="QQ图片20160907142318"/>
          <p:cNvPicPr>
            <a:picLocks noChangeAspect="1"/>
          </p:cNvPicPr>
          <p:nvPr/>
        </p:nvPicPr>
        <p:blipFill>
          <a:blip r:embed="rId8" cstate="email"/>
          <a:srcRect/>
          <a:stretch>
            <a:fillRect/>
          </a:stretch>
        </p:blipFill>
        <p:spPr>
          <a:xfrm>
            <a:off x="4271010" y="3931285"/>
            <a:ext cx="3289300" cy="193611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en-US" dirty="0" smtClean="0"/>
              <a:t>客户拜访</a:t>
            </a:r>
            <a:endParaRPr lang="zh-CN" altLang="zh-CN" dirty="0" smtClean="0">
              <a:effectLst/>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0133"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71010"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80584"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0133"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271010"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880584" y="3894455"/>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775766" y="571403"/>
            <a:ext cx="2640467"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合作伙伴</a:t>
            </a:r>
            <a:endParaRPr kumimoji="0" lang="en-US" altLang="zh-CN"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4770565" y="1260638"/>
            <a:ext cx="26404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COOPERATIVE PARTNER</a:t>
            </a:r>
          </a:p>
        </p:txBody>
      </p:sp>
      <p:grpSp>
        <p:nvGrpSpPr>
          <p:cNvPr id="4" name="组合 3"/>
          <p:cNvGrpSpPr/>
          <p:nvPr/>
        </p:nvGrpSpPr>
        <p:grpSpPr>
          <a:xfrm>
            <a:off x="1097827" y="2436742"/>
            <a:ext cx="9996346" cy="3563685"/>
            <a:chOff x="1097827" y="2452617"/>
            <a:chExt cx="9996346" cy="3563685"/>
          </a:xfrm>
        </p:grpSpPr>
        <p:sp>
          <p:nvSpPr>
            <p:cNvPr id="7" name="矩形 6"/>
            <p:cNvSpPr/>
            <p:nvPr/>
          </p:nvSpPr>
          <p:spPr>
            <a:xfrm rot="2679662">
              <a:off x="432373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rot="2679662">
              <a:off x="5380623"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rot="2679662">
              <a:off x="6451322"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rot="2679662">
              <a:off x="6451322"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p:nvSpPr>
          <p:spPr>
            <a:xfrm rot="2679662">
              <a:off x="7522021"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rot="2679662">
              <a:off x="859271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679662">
              <a:off x="8587369"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679662">
              <a:off x="9658069"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679662">
              <a:off x="3239225"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679662">
              <a:off x="4309924"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679662">
              <a:off x="2182340"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679662">
              <a:off x="1097827"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679662">
              <a:off x="2168526"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3" name="Freeform 274"/>
          <p:cNvSpPr>
            <a:spLocks noEditPoints="1"/>
          </p:cNvSpPr>
          <p:nvPr/>
        </p:nvSpPr>
        <p:spPr bwMode="auto">
          <a:xfrm>
            <a:off x="6578312" y="3061875"/>
            <a:ext cx="1278455" cy="228532"/>
          </a:xfrm>
          <a:custGeom>
            <a:avLst/>
            <a:gdLst>
              <a:gd name="T0" fmla="*/ 0 w 944"/>
              <a:gd name="T1" fmla="*/ 24 h 166"/>
              <a:gd name="T2" fmla="*/ 19 w 944"/>
              <a:gd name="T3" fmla="*/ 166 h 166"/>
              <a:gd name="T4" fmla="*/ 89 w 944"/>
              <a:gd name="T5" fmla="*/ 24 h 166"/>
              <a:gd name="T6" fmla="*/ 354 w 944"/>
              <a:gd name="T7" fmla="*/ 42 h 166"/>
              <a:gd name="T8" fmla="*/ 267 w 944"/>
              <a:gd name="T9" fmla="*/ 94 h 166"/>
              <a:gd name="T10" fmla="*/ 298 w 944"/>
              <a:gd name="T11" fmla="*/ 108 h 166"/>
              <a:gd name="T12" fmla="*/ 312 w 944"/>
              <a:gd name="T13" fmla="*/ 76 h 166"/>
              <a:gd name="T14" fmla="*/ 359 w 944"/>
              <a:gd name="T15" fmla="*/ 94 h 166"/>
              <a:gd name="T16" fmla="*/ 376 w 944"/>
              <a:gd name="T17" fmla="*/ 166 h 166"/>
              <a:gd name="T18" fmla="*/ 391 w 944"/>
              <a:gd name="T19" fmla="*/ 55 h 166"/>
              <a:gd name="T20" fmla="*/ 439 w 944"/>
              <a:gd name="T21" fmla="*/ 57 h 166"/>
              <a:gd name="T22" fmla="*/ 407 w 944"/>
              <a:gd name="T23" fmla="*/ 94 h 166"/>
              <a:gd name="T24" fmla="*/ 470 w 944"/>
              <a:gd name="T25" fmla="*/ 166 h 166"/>
              <a:gd name="T26" fmla="*/ 497 w 944"/>
              <a:gd name="T27" fmla="*/ 137 h 166"/>
              <a:gd name="T28" fmla="*/ 440 w 944"/>
              <a:gd name="T29" fmla="*/ 102 h 166"/>
              <a:gd name="T30" fmla="*/ 459 w 944"/>
              <a:gd name="T31" fmla="*/ 75 h 166"/>
              <a:gd name="T32" fmla="*/ 531 w 944"/>
              <a:gd name="T33" fmla="*/ 84 h 166"/>
              <a:gd name="T34" fmla="*/ 791 w 944"/>
              <a:gd name="T35" fmla="*/ 42 h 166"/>
              <a:gd name="T36" fmla="*/ 704 w 944"/>
              <a:gd name="T37" fmla="*/ 94 h 166"/>
              <a:gd name="T38" fmla="*/ 734 w 944"/>
              <a:gd name="T39" fmla="*/ 108 h 166"/>
              <a:gd name="T40" fmla="*/ 749 w 944"/>
              <a:gd name="T41" fmla="*/ 76 h 166"/>
              <a:gd name="T42" fmla="*/ 796 w 944"/>
              <a:gd name="T43" fmla="*/ 94 h 166"/>
              <a:gd name="T44" fmla="*/ 813 w 944"/>
              <a:gd name="T45" fmla="*/ 166 h 166"/>
              <a:gd name="T46" fmla="*/ 827 w 944"/>
              <a:gd name="T47" fmla="*/ 55 h 166"/>
              <a:gd name="T48" fmla="*/ 845 w 944"/>
              <a:gd name="T49" fmla="*/ 166 h 166"/>
              <a:gd name="T50" fmla="*/ 902 w 944"/>
              <a:gd name="T51" fmla="*/ 74 h 166"/>
              <a:gd name="T52" fmla="*/ 882 w 944"/>
              <a:gd name="T53" fmla="*/ 15 h 166"/>
              <a:gd name="T54" fmla="*/ 841 w 944"/>
              <a:gd name="T55" fmla="*/ 68 h 166"/>
              <a:gd name="T56" fmla="*/ 628 w 944"/>
              <a:gd name="T57" fmla="*/ 39 h 166"/>
              <a:gd name="T58" fmla="*/ 544 w 944"/>
              <a:gd name="T59" fmla="*/ 94 h 166"/>
              <a:gd name="T60" fmla="*/ 550 w 944"/>
              <a:gd name="T61" fmla="*/ 149 h 166"/>
              <a:gd name="T62" fmla="*/ 652 w 944"/>
              <a:gd name="T63" fmla="*/ 136 h 166"/>
              <a:gd name="T64" fmla="*/ 681 w 944"/>
              <a:gd name="T65" fmla="*/ 109 h 166"/>
              <a:gd name="T66" fmla="*/ 683 w 944"/>
              <a:gd name="T67" fmla="*/ 94 h 166"/>
              <a:gd name="T68" fmla="*/ 628 w 944"/>
              <a:gd name="T69" fmla="*/ 39 h 166"/>
              <a:gd name="T70" fmla="*/ 599 w 944"/>
              <a:gd name="T71" fmla="*/ 70 h 166"/>
              <a:gd name="T72" fmla="*/ 652 w 944"/>
              <a:gd name="T73" fmla="*/ 86 h 166"/>
              <a:gd name="T74" fmla="*/ 132 w 944"/>
              <a:gd name="T75" fmla="*/ 56 h 166"/>
              <a:gd name="T76" fmla="*/ 104 w 944"/>
              <a:gd name="T77" fmla="*/ 94 h 166"/>
              <a:gd name="T78" fmla="*/ 159 w 944"/>
              <a:gd name="T79" fmla="*/ 166 h 166"/>
              <a:gd name="T80" fmla="*/ 166 w 944"/>
              <a:gd name="T81" fmla="*/ 141 h 166"/>
              <a:gd name="T82" fmla="*/ 243 w 944"/>
              <a:gd name="T83" fmla="*/ 102 h 166"/>
              <a:gd name="T84" fmla="*/ 245 w 944"/>
              <a:gd name="T85" fmla="*/ 94 h 166"/>
              <a:gd name="T86" fmla="*/ 143 w 944"/>
              <a:gd name="T87" fmla="*/ 86 h 166"/>
              <a:gd name="T88" fmla="*/ 171 w 944"/>
              <a:gd name="T89" fmla="*/ 65 h 166"/>
              <a:gd name="T90" fmla="*/ 143 w 944"/>
              <a:gd name="T91" fmla="*/ 8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4" h="166">
                <a:moveTo>
                  <a:pt x="148" y="0"/>
                </a:moveTo>
                <a:cubicBezTo>
                  <a:pt x="5" y="0"/>
                  <a:pt x="5" y="0"/>
                  <a:pt x="5" y="0"/>
                </a:cubicBezTo>
                <a:cubicBezTo>
                  <a:pt x="0" y="24"/>
                  <a:pt x="0" y="24"/>
                  <a:pt x="0" y="24"/>
                </a:cubicBezTo>
                <a:cubicBezTo>
                  <a:pt x="53" y="24"/>
                  <a:pt x="53" y="24"/>
                  <a:pt x="53" y="24"/>
                </a:cubicBezTo>
                <a:cubicBezTo>
                  <a:pt x="37" y="94"/>
                  <a:pt x="37" y="94"/>
                  <a:pt x="37" y="94"/>
                </a:cubicBezTo>
                <a:cubicBezTo>
                  <a:pt x="19" y="166"/>
                  <a:pt x="19" y="166"/>
                  <a:pt x="19" y="166"/>
                </a:cubicBezTo>
                <a:cubicBezTo>
                  <a:pt x="54" y="166"/>
                  <a:pt x="54" y="166"/>
                  <a:pt x="54" y="166"/>
                </a:cubicBezTo>
                <a:cubicBezTo>
                  <a:pt x="72" y="94"/>
                  <a:pt x="72" y="94"/>
                  <a:pt x="72" y="94"/>
                </a:cubicBezTo>
                <a:cubicBezTo>
                  <a:pt x="89" y="24"/>
                  <a:pt x="89" y="24"/>
                  <a:pt x="89" y="24"/>
                </a:cubicBezTo>
                <a:cubicBezTo>
                  <a:pt x="142" y="24"/>
                  <a:pt x="142" y="24"/>
                  <a:pt x="142" y="24"/>
                </a:cubicBezTo>
                <a:lnTo>
                  <a:pt x="148" y="0"/>
                </a:lnTo>
                <a:close/>
                <a:moveTo>
                  <a:pt x="354" y="42"/>
                </a:moveTo>
                <a:cubicBezTo>
                  <a:pt x="339" y="42"/>
                  <a:pt x="324" y="47"/>
                  <a:pt x="310" y="57"/>
                </a:cubicBezTo>
                <a:cubicBezTo>
                  <a:pt x="279" y="45"/>
                  <a:pt x="279" y="45"/>
                  <a:pt x="279" y="45"/>
                </a:cubicBezTo>
                <a:cubicBezTo>
                  <a:pt x="267" y="94"/>
                  <a:pt x="267" y="94"/>
                  <a:pt x="267" y="94"/>
                </a:cubicBezTo>
                <a:cubicBezTo>
                  <a:pt x="250" y="166"/>
                  <a:pt x="250" y="166"/>
                  <a:pt x="250" y="166"/>
                </a:cubicBezTo>
                <a:cubicBezTo>
                  <a:pt x="284" y="166"/>
                  <a:pt x="284" y="166"/>
                  <a:pt x="284" y="166"/>
                </a:cubicBezTo>
                <a:cubicBezTo>
                  <a:pt x="298" y="108"/>
                  <a:pt x="298" y="108"/>
                  <a:pt x="298" y="108"/>
                </a:cubicBezTo>
                <a:cubicBezTo>
                  <a:pt x="299" y="103"/>
                  <a:pt x="300" y="98"/>
                  <a:pt x="302" y="94"/>
                </a:cubicBezTo>
                <a:cubicBezTo>
                  <a:pt x="302" y="94"/>
                  <a:pt x="302" y="94"/>
                  <a:pt x="302" y="94"/>
                </a:cubicBezTo>
                <a:cubicBezTo>
                  <a:pt x="305" y="86"/>
                  <a:pt x="308" y="80"/>
                  <a:pt x="312" y="76"/>
                </a:cubicBezTo>
                <a:cubicBezTo>
                  <a:pt x="318" y="70"/>
                  <a:pt x="327" y="67"/>
                  <a:pt x="339" y="67"/>
                </a:cubicBezTo>
                <a:cubicBezTo>
                  <a:pt x="349" y="67"/>
                  <a:pt x="355" y="69"/>
                  <a:pt x="358" y="74"/>
                </a:cubicBezTo>
                <a:cubicBezTo>
                  <a:pt x="361" y="78"/>
                  <a:pt x="361" y="85"/>
                  <a:pt x="359" y="94"/>
                </a:cubicBezTo>
                <a:cubicBezTo>
                  <a:pt x="359" y="95"/>
                  <a:pt x="359" y="97"/>
                  <a:pt x="358" y="99"/>
                </a:cubicBezTo>
                <a:cubicBezTo>
                  <a:pt x="342" y="166"/>
                  <a:pt x="342" y="166"/>
                  <a:pt x="342" y="166"/>
                </a:cubicBezTo>
                <a:cubicBezTo>
                  <a:pt x="376" y="166"/>
                  <a:pt x="376" y="166"/>
                  <a:pt x="376" y="166"/>
                </a:cubicBezTo>
                <a:cubicBezTo>
                  <a:pt x="394" y="94"/>
                  <a:pt x="394" y="94"/>
                  <a:pt x="394" y="94"/>
                </a:cubicBezTo>
                <a:cubicBezTo>
                  <a:pt x="394" y="92"/>
                  <a:pt x="394" y="92"/>
                  <a:pt x="394" y="92"/>
                </a:cubicBezTo>
                <a:cubicBezTo>
                  <a:pt x="398" y="75"/>
                  <a:pt x="397" y="63"/>
                  <a:pt x="391" y="55"/>
                </a:cubicBezTo>
                <a:cubicBezTo>
                  <a:pt x="383" y="47"/>
                  <a:pt x="371" y="42"/>
                  <a:pt x="354" y="42"/>
                </a:cubicBezTo>
                <a:close/>
                <a:moveTo>
                  <a:pt x="501" y="39"/>
                </a:moveTo>
                <a:cubicBezTo>
                  <a:pt x="478" y="39"/>
                  <a:pt x="457" y="45"/>
                  <a:pt x="439" y="57"/>
                </a:cubicBezTo>
                <a:cubicBezTo>
                  <a:pt x="424" y="67"/>
                  <a:pt x="413" y="80"/>
                  <a:pt x="407" y="94"/>
                </a:cubicBezTo>
                <a:cubicBezTo>
                  <a:pt x="435" y="94"/>
                  <a:pt x="435" y="94"/>
                  <a:pt x="435" y="94"/>
                </a:cubicBezTo>
                <a:cubicBezTo>
                  <a:pt x="407" y="94"/>
                  <a:pt x="407" y="94"/>
                  <a:pt x="407" y="94"/>
                </a:cubicBezTo>
                <a:cubicBezTo>
                  <a:pt x="406" y="97"/>
                  <a:pt x="405" y="100"/>
                  <a:pt x="405" y="103"/>
                </a:cubicBezTo>
                <a:cubicBezTo>
                  <a:pt x="400" y="121"/>
                  <a:pt x="404" y="136"/>
                  <a:pt x="417" y="148"/>
                </a:cubicBezTo>
                <a:cubicBezTo>
                  <a:pt x="429" y="160"/>
                  <a:pt x="447" y="166"/>
                  <a:pt x="470" y="166"/>
                </a:cubicBezTo>
                <a:cubicBezTo>
                  <a:pt x="483" y="166"/>
                  <a:pt x="498" y="163"/>
                  <a:pt x="513" y="157"/>
                </a:cubicBezTo>
                <a:cubicBezTo>
                  <a:pt x="522" y="120"/>
                  <a:pt x="522" y="120"/>
                  <a:pt x="522" y="120"/>
                </a:cubicBezTo>
                <a:cubicBezTo>
                  <a:pt x="512" y="129"/>
                  <a:pt x="503" y="134"/>
                  <a:pt x="497" y="137"/>
                </a:cubicBezTo>
                <a:cubicBezTo>
                  <a:pt x="490" y="140"/>
                  <a:pt x="482" y="141"/>
                  <a:pt x="474" y="141"/>
                </a:cubicBezTo>
                <a:cubicBezTo>
                  <a:pt x="461" y="141"/>
                  <a:pt x="452" y="137"/>
                  <a:pt x="445" y="130"/>
                </a:cubicBezTo>
                <a:cubicBezTo>
                  <a:pt x="439" y="123"/>
                  <a:pt x="437" y="114"/>
                  <a:pt x="440" y="102"/>
                </a:cubicBezTo>
                <a:cubicBezTo>
                  <a:pt x="440" y="99"/>
                  <a:pt x="441" y="97"/>
                  <a:pt x="442" y="94"/>
                </a:cubicBezTo>
                <a:cubicBezTo>
                  <a:pt x="442" y="94"/>
                  <a:pt x="442" y="94"/>
                  <a:pt x="442" y="94"/>
                </a:cubicBezTo>
                <a:cubicBezTo>
                  <a:pt x="446" y="87"/>
                  <a:pt x="451" y="80"/>
                  <a:pt x="459" y="75"/>
                </a:cubicBezTo>
                <a:cubicBezTo>
                  <a:pt x="469" y="67"/>
                  <a:pt x="481" y="64"/>
                  <a:pt x="493" y="64"/>
                </a:cubicBezTo>
                <a:cubicBezTo>
                  <a:pt x="502" y="64"/>
                  <a:pt x="508" y="65"/>
                  <a:pt x="514" y="68"/>
                </a:cubicBezTo>
                <a:cubicBezTo>
                  <a:pt x="519" y="71"/>
                  <a:pt x="525" y="76"/>
                  <a:pt x="531" y="84"/>
                </a:cubicBezTo>
                <a:cubicBezTo>
                  <a:pt x="540" y="47"/>
                  <a:pt x="540" y="47"/>
                  <a:pt x="540" y="47"/>
                </a:cubicBezTo>
                <a:cubicBezTo>
                  <a:pt x="528" y="41"/>
                  <a:pt x="515" y="39"/>
                  <a:pt x="501" y="39"/>
                </a:cubicBezTo>
                <a:close/>
                <a:moveTo>
                  <a:pt x="791" y="42"/>
                </a:moveTo>
                <a:cubicBezTo>
                  <a:pt x="776" y="42"/>
                  <a:pt x="761" y="47"/>
                  <a:pt x="747" y="57"/>
                </a:cubicBezTo>
                <a:cubicBezTo>
                  <a:pt x="715" y="45"/>
                  <a:pt x="715" y="45"/>
                  <a:pt x="715" y="45"/>
                </a:cubicBezTo>
                <a:cubicBezTo>
                  <a:pt x="704" y="94"/>
                  <a:pt x="704" y="94"/>
                  <a:pt x="704" y="94"/>
                </a:cubicBezTo>
                <a:cubicBezTo>
                  <a:pt x="686" y="166"/>
                  <a:pt x="686" y="166"/>
                  <a:pt x="686" y="166"/>
                </a:cubicBezTo>
                <a:cubicBezTo>
                  <a:pt x="720" y="166"/>
                  <a:pt x="720" y="166"/>
                  <a:pt x="720" y="166"/>
                </a:cubicBezTo>
                <a:cubicBezTo>
                  <a:pt x="734" y="108"/>
                  <a:pt x="734" y="108"/>
                  <a:pt x="734" y="108"/>
                </a:cubicBezTo>
                <a:cubicBezTo>
                  <a:pt x="736" y="103"/>
                  <a:pt x="737" y="98"/>
                  <a:pt x="739" y="94"/>
                </a:cubicBezTo>
                <a:cubicBezTo>
                  <a:pt x="739" y="94"/>
                  <a:pt x="739" y="94"/>
                  <a:pt x="739" y="94"/>
                </a:cubicBezTo>
                <a:cubicBezTo>
                  <a:pt x="742" y="86"/>
                  <a:pt x="745" y="80"/>
                  <a:pt x="749" y="76"/>
                </a:cubicBezTo>
                <a:cubicBezTo>
                  <a:pt x="755" y="70"/>
                  <a:pt x="764" y="67"/>
                  <a:pt x="775" y="67"/>
                </a:cubicBezTo>
                <a:cubicBezTo>
                  <a:pt x="786" y="67"/>
                  <a:pt x="792" y="69"/>
                  <a:pt x="795" y="74"/>
                </a:cubicBezTo>
                <a:cubicBezTo>
                  <a:pt x="798" y="78"/>
                  <a:pt x="798" y="85"/>
                  <a:pt x="796" y="94"/>
                </a:cubicBezTo>
                <a:cubicBezTo>
                  <a:pt x="796" y="95"/>
                  <a:pt x="796" y="97"/>
                  <a:pt x="795" y="99"/>
                </a:cubicBezTo>
                <a:cubicBezTo>
                  <a:pt x="779" y="166"/>
                  <a:pt x="779" y="166"/>
                  <a:pt x="779" y="166"/>
                </a:cubicBezTo>
                <a:cubicBezTo>
                  <a:pt x="813" y="166"/>
                  <a:pt x="813" y="166"/>
                  <a:pt x="813" y="166"/>
                </a:cubicBezTo>
                <a:cubicBezTo>
                  <a:pt x="830" y="94"/>
                  <a:pt x="830" y="94"/>
                  <a:pt x="830" y="94"/>
                </a:cubicBezTo>
                <a:cubicBezTo>
                  <a:pt x="831" y="92"/>
                  <a:pt x="831" y="92"/>
                  <a:pt x="831" y="92"/>
                </a:cubicBezTo>
                <a:cubicBezTo>
                  <a:pt x="835" y="75"/>
                  <a:pt x="834" y="63"/>
                  <a:pt x="827" y="55"/>
                </a:cubicBezTo>
                <a:cubicBezTo>
                  <a:pt x="820" y="47"/>
                  <a:pt x="808" y="42"/>
                  <a:pt x="791" y="42"/>
                </a:cubicBezTo>
                <a:close/>
                <a:moveTo>
                  <a:pt x="863" y="94"/>
                </a:moveTo>
                <a:cubicBezTo>
                  <a:pt x="845" y="166"/>
                  <a:pt x="845" y="166"/>
                  <a:pt x="845" y="166"/>
                </a:cubicBezTo>
                <a:cubicBezTo>
                  <a:pt x="879" y="166"/>
                  <a:pt x="879" y="166"/>
                  <a:pt x="879" y="166"/>
                </a:cubicBezTo>
                <a:cubicBezTo>
                  <a:pt x="897" y="94"/>
                  <a:pt x="897" y="94"/>
                  <a:pt x="897" y="94"/>
                </a:cubicBezTo>
                <a:cubicBezTo>
                  <a:pt x="902" y="74"/>
                  <a:pt x="902" y="74"/>
                  <a:pt x="902" y="74"/>
                </a:cubicBezTo>
                <a:cubicBezTo>
                  <a:pt x="868" y="74"/>
                  <a:pt x="868" y="74"/>
                  <a:pt x="868" y="74"/>
                </a:cubicBezTo>
                <a:lnTo>
                  <a:pt x="863" y="94"/>
                </a:lnTo>
                <a:close/>
                <a:moveTo>
                  <a:pt x="882" y="15"/>
                </a:moveTo>
                <a:cubicBezTo>
                  <a:pt x="874" y="45"/>
                  <a:pt x="874" y="45"/>
                  <a:pt x="874" y="45"/>
                </a:cubicBezTo>
                <a:cubicBezTo>
                  <a:pt x="846" y="45"/>
                  <a:pt x="846" y="45"/>
                  <a:pt x="846" y="45"/>
                </a:cubicBezTo>
                <a:cubicBezTo>
                  <a:pt x="841" y="68"/>
                  <a:pt x="841" y="68"/>
                  <a:pt x="841" y="68"/>
                </a:cubicBezTo>
                <a:cubicBezTo>
                  <a:pt x="944" y="68"/>
                  <a:pt x="944" y="68"/>
                  <a:pt x="944" y="68"/>
                </a:cubicBezTo>
                <a:lnTo>
                  <a:pt x="882" y="15"/>
                </a:lnTo>
                <a:close/>
                <a:moveTo>
                  <a:pt x="628" y="39"/>
                </a:moveTo>
                <a:cubicBezTo>
                  <a:pt x="606" y="39"/>
                  <a:pt x="588" y="44"/>
                  <a:pt x="572" y="56"/>
                </a:cubicBezTo>
                <a:cubicBezTo>
                  <a:pt x="559" y="66"/>
                  <a:pt x="549" y="79"/>
                  <a:pt x="544" y="94"/>
                </a:cubicBezTo>
                <a:cubicBezTo>
                  <a:pt x="544" y="94"/>
                  <a:pt x="544" y="94"/>
                  <a:pt x="544" y="94"/>
                </a:cubicBezTo>
                <a:cubicBezTo>
                  <a:pt x="544" y="94"/>
                  <a:pt x="544" y="94"/>
                  <a:pt x="544" y="94"/>
                </a:cubicBezTo>
                <a:cubicBezTo>
                  <a:pt x="543" y="97"/>
                  <a:pt x="542" y="99"/>
                  <a:pt x="541" y="102"/>
                </a:cubicBezTo>
                <a:cubicBezTo>
                  <a:pt x="537" y="122"/>
                  <a:pt x="540" y="137"/>
                  <a:pt x="550" y="149"/>
                </a:cubicBezTo>
                <a:cubicBezTo>
                  <a:pt x="561" y="160"/>
                  <a:pt x="577" y="166"/>
                  <a:pt x="599" y="166"/>
                </a:cubicBezTo>
                <a:cubicBezTo>
                  <a:pt x="636" y="166"/>
                  <a:pt x="665" y="142"/>
                  <a:pt x="668" y="140"/>
                </a:cubicBezTo>
                <a:cubicBezTo>
                  <a:pt x="652" y="136"/>
                  <a:pt x="652" y="136"/>
                  <a:pt x="652" y="136"/>
                </a:cubicBezTo>
                <a:cubicBezTo>
                  <a:pt x="648" y="137"/>
                  <a:pt x="627" y="143"/>
                  <a:pt x="606" y="141"/>
                </a:cubicBezTo>
                <a:cubicBezTo>
                  <a:pt x="580" y="139"/>
                  <a:pt x="574" y="119"/>
                  <a:pt x="575" y="109"/>
                </a:cubicBezTo>
                <a:cubicBezTo>
                  <a:pt x="681" y="109"/>
                  <a:pt x="681" y="109"/>
                  <a:pt x="681" y="109"/>
                </a:cubicBezTo>
                <a:cubicBezTo>
                  <a:pt x="683" y="102"/>
                  <a:pt x="683" y="102"/>
                  <a:pt x="683" y="102"/>
                </a:cubicBezTo>
                <a:cubicBezTo>
                  <a:pt x="683" y="99"/>
                  <a:pt x="684" y="96"/>
                  <a:pt x="684" y="94"/>
                </a:cubicBezTo>
                <a:cubicBezTo>
                  <a:pt x="683" y="94"/>
                  <a:pt x="683" y="94"/>
                  <a:pt x="683" y="94"/>
                </a:cubicBezTo>
                <a:cubicBezTo>
                  <a:pt x="684" y="94"/>
                  <a:pt x="684" y="94"/>
                  <a:pt x="684" y="94"/>
                </a:cubicBezTo>
                <a:cubicBezTo>
                  <a:pt x="687" y="78"/>
                  <a:pt x="684" y="65"/>
                  <a:pt x="675" y="56"/>
                </a:cubicBezTo>
                <a:cubicBezTo>
                  <a:pt x="665" y="44"/>
                  <a:pt x="650" y="39"/>
                  <a:pt x="628" y="39"/>
                </a:cubicBezTo>
                <a:close/>
                <a:moveTo>
                  <a:pt x="583" y="86"/>
                </a:moveTo>
                <a:cubicBezTo>
                  <a:pt x="585" y="83"/>
                  <a:pt x="587" y="79"/>
                  <a:pt x="590" y="77"/>
                </a:cubicBezTo>
                <a:cubicBezTo>
                  <a:pt x="593" y="74"/>
                  <a:pt x="596" y="72"/>
                  <a:pt x="599" y="70"/>
                </a:cubicBezTo>
                <a:cubicBezTo>
                  <a:pt x="603" y="68"/>
                  <a:pt x="607" y="66"/>
                  <a:pt x="611" y="65"/>
                </a:cubicBezTo>
                <a:cubicBezTo>
                  <a:pt x="614" y="64"/>
                  <a:pt x="618" y="64"/>
                  <a:pt x="623" y="64"/>
                </a:cubicBezTo>
                <a:cubicBezTo>
                  <a:pt x="641" y="64"/>
                  <a:pt x="650" y="71"/>
                  <a:pt x="652" y="86"/>
                </a:cubicBezTo>
                <a:lnTo>
                  <a:pt x="583" y="86"/>
                </a:lnTo>
                <a:close/>
                <a:moveTo>
                  <a:pt x="188" y="39"/>
                </a:moveTo>
                <a:cubicBezTo>
                  <a:pt x="167" y="39"/>
                  <a:pt x="148" y="44"/>
                  <a:pt x="132" y="56"/>
                </a:cubicBezTo>
                <a:cubicBezTo>
                  <a:pt x="119" y="66"/>
                  <a:pt x="110" y="79"/>
                  <a:pt x="104" y="94"/>
                </a:cubicBezTo>
                <a:cubicBezTo>
                  <a:pt x="104" y="94"/>
                  <a:pt x="104" y="94"/>
                  <a:pt x="104" y="94"/>
                </a:cubicBezTo>
                <a:cubicBezTo>
                  <a:pt x="104" y="94"/>
                  <a:pt x="104" y="94"/>
                  <a:pt x="104" y="94"/>
                </a:cubicBezTo>
                <a:cubicBezTo>
                  <a:pt x="103" y="97"/>
                  <a:pt x="102" y="99"/>
                  <a:pt x="102" y="102"/>
                </a:cubicBezTo>
                <a:cubicBezTo>
                  <a:pt x="97" y="122"/>
                  <a:pt x="100" y="137"/>
                  <a:pt x="110" y="149"/>
                </a:cubicBezTo>
                <a:cubicBezTo>
                  <a:pt x="121" y="160"/>
                  <a:pt x="137" y="166"/>
                  <a:pt x="159" y="166"/>
                </a:cubicBezTo>
                <a:cubicBezTo>
                  <a:pt x="197" y="166"/>
                  <a:pt x="225" y="142"/>
                  <a:pt x="228" y="140"/>
                </a:cubicBezTo>
                <a:cubicBezTo>
                  <a:pt x="212" y="136"/>
                  <a:pt x="212" y="136"/>
                  <a:pt x="212" y="136"/>
                </a:cubicBezTo>
                <a:cubicBezTo>
                  <a:pt x="208" y="137"/>
                  <a:pt x="187" y="143"/>
                  <a:pt x="166" y="141"/>
                </a:cubicBezTo>
                <a:cubicBezTo>
                  <a:pt x="140" y="139"/>
                  <a:pt x="134" y="119"/>
                  <a:pt x="136" y="109"/>
                </a:cubicBezTo>
                <a:cubicBezTo>
                  <a:pt x="241" y="109"/>
                  <a:pt x="241" y="109"/>
                  <a:pt x="241" y="109"/>
                </a:cubicBezTo>
                <a:cubicBezTo>
                  <a:pt x="243" y="102"/>
                  <a:pt x="243" y="102"/>
                  <a:pt x="243" y="102"/>
                </a:cubicBezTo>
                <a:cubicBezTo>
                  <a:pt x="244" y="99"/>
                  <a:pt x="244" y="96"/>
                  <a:pt x="245" y="94"/>
                </a:cubicBezTo>
                <a:cubicBezTo>
                  <a:pt x="244" y="94"/>
                  <a:pt x="244" y="94"/>
                  <a:pt x="244" y="94"/>
                </a:cubicBezTo>
                <a:cubicBezTo>
                  <a:pt x="245" y="94"/>
                  <a:pt x="245" y="94"/>
                  <a:pt x="245" y="94"/>
                </a:cubicBezTo>
                <a:cubicBezTo>
                  <a:pt x="247" y="78"/>
                  <a:pt x="244" y="65"/>
                  <a:pt x="235" y="56"/>
                </a:cubicBezTo>
                <a:cubicBezTo>
                  <a:pt x="226" y="44"/>
                  <a:pt x="210" y="39"/>
                  <a:pt x="188" y="39"/>
                </a:cubicBezTo>
                <a:close/>
                <a:moveTo>
                  <a:pt x="143" y="86"/>
                </a:moveTo>
                <a:cubicBezTo>
                  <a:pt x="145" y="83"/>
                  <a:pt x="148" y="79"/>
                  <a:pt x="151" y="77"/>
                </a:cubicBezTo>
                <a:cubicBezTo>
                  <a:pt x="153" y="74"/>
                  <a:pt x="156" y="72"/>
                  <a:pt x="160" y="70"/>
                </a:cubicBezTo>
                <a:cubicBezTo>
                  <a:pt x="163" y="68"/>
                  <a:pt x="167" y="66"/>
                  <a:pt x="171" y="65"/>
                </a:cubicBezTo>
                <a:cubicBezTo>
                  <a:pt x="175" y="64"/>
                  <a:pt x="179" y="64"/>
                  <a:pt x="183" y="64"/>
                </a:cubicBezTo>
                <a:cubicBezTo>
                  <a:pt x="201" y="64"/>
                  <a:pt x="211" y="71"/>
                  <a:pt x="212" y="86"/>
                </a:cubicBezTo>
                <a:lnTo>
                  <a:pt x="143" y="8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44" name="组合 43"/>
          <p:cNvGrpSpPr/>
          <p:nvPr/>
        </p:nvGrpSpPr>
        <p:grpSpPr>
          <a:xfrm>
            <a:off x="8739931" y="2960495"/>
            <a:ext cx="1181264" cy="369169"/>
            <a:chOff x="2505076" y="2968626"/>
            <a:chExt cx="5033962" cy="1573213"/>
          </a:xfrm>
        </p:grpSpPr>
        <p:sp>
          <p:nvSpPr>
            <p:cNvPr id="45" name="Freeform 62"/>
            <p:cNvSpPr>
              <a:spLocks noEditPoints="1"/>
            </p:cNvSpPr>
            <p:nvPr/>
          </p:nvSpPr>
          <p:spPr bwMode="auto">
            <a:xfrm>
              <a:off x="4225925" y="2968626"/>
              <a:ext cx="1520825" cy="1573213"/>
            </a:xfrm>
            <a:custGeom>
              <a:avLst/>
              <a:gdLst>
                <a:gd name="T0" fmla="*/ 251 w 1587"/>
                <a:gd name="T1" fmla="*/ 819 h 1639"/>
                <a:gd name="T2" fmla="*/ 404 w 1587"/>
                <a:gd name="T3" fmla="*/ 537 h 1639"/>
                <a:gd name="T4" fmla="*/ 190 w 1587"/>
                <a:gd name="T5" fmla="*/ 359 h 1639"/>
                <a:gd name="T6" fmla="*/ 20 w 1587"/>
                <a:gd name="T7" fmla="*/ 569 h 1639"/>
                <a:gd name="T8" fmla="*/ 251 w 1587"/>
                <a:gd name="T9" fmla="*/ 819 h 1639"/>
                <a:gd name="T10" fmla="*/ 592 w 1587"/>
                <a:gd name="T11" fmla="*/ 480 h 1639"/>
                <a:gd name="T12" fmla="*/ 775 w 1587"/>
                <a:gd name="T13" fmla="*/ 240 h 1639"/>
                <a:gd name="T14" fmla="*/ 592 w 1587"/>
                <a:gd name="T15" fmla="*/ 0 h 1639"/>
                <a:gd name="T16" fmla="*/ 409 w 1587"/>
                <a:gd name="T17" fmla="*/ 240 h 1639"/>
                <a:gd name="T18" fmla="*/ 592 w 1587"/>
                <a:gd name="T19" fmla="*/ 480 h 1639"/>
                <a:gd name="T20" fmla="*/ 1028 w 1587"/>
                <a:gd name="T21" fmla="*/ 496 h 1639"/>
                <a:gd name="T22" fmla="*/ 1268 w 1587"/>
                <a:gd name="T23" fmla="*/ 278 h 1639"/>
                <a:gd name="T24" fmla="*/ 1103 w 1587"/>
                <a:gd name="T25" fmla="*/ 40 h 1639"/>
                <a:gd name="T26" fmla="*/ 876 w 1587"/>
                <a:gd name="T27" fmla="*/ 254 h 1639"/>
                <a:gd name="T28" fmla="*/ 1028 w 1587"/>
                <a:gd name="T29" fmla="*/ 496 h 1639"/>
                <a:gd name="T30" fmla="*/ 1565 w 1587"/>
                <a:gd name="T31" fmla="*/ 666 h 1639"/>
                <a:gd name="T32" fmla="*/ 1360 w 1587"/>
                <a:gd name="T33" fmla="*/ 472 h 1639"/>
                <a:gd name="T34" fmla="*/ 1177 w 1587"/>
                <a:gd name="T35" fmla="*/ 706 h 1639"/>
                <a:gd name="T36" fmla="*/ 1386 w 1587"/>
                <a:gd name="T37" fmla="*/ 924 h 1639"/>
                <a:gd name="T38" fmla="*/ 1565 w 1587"/>
                <a:gd name="T39" fmla="*/ 666 h 1639"/>
                <a:gd name="T40" fmla="*/ 1360 w 1587"/>
                <a:gd name="T41" fmla="*/ 1090 h 1639"/>
                <a:gd name="T42" fmla="*/ 1028 w 1587"/>
                <a:gd name="T43" fmla="*/ 779 h 1639"/>
                <a:gd name="T44" fmla="*/ 548 w 1587"/>
                <a:gd name="T45" fmla="*/ 759 h 1639"/>
                <a:gd name="T46" fmla="*/ 330 w 1587"/>
                <a:gd name="T47" fmla="*/ 977 h 1639"/>
                <a:gd name="T48" fmla="*/ 129 w 1587"/>
                <a:gd name="T49" fmla="*/ 1328 h 1639"/>
                <a:gd name="T50" fmla="*/ 365 w 1587"/>
                <a:gd name="T51" fmla="*/ 1538 h 1639"/>
                <a:gd name="T52" fmla="*/ 657 w 1587"/>
                <a:gd name="T53" fmla="*/ 1518 h 1639"/>
                <a:gd name="T54" fmla="*/ 950 w 1587"/>
                <a:gd name="T55" fmla="*/ 1526 h 1639"/>
                <a:gd name="T56" fmla="*/ 1417 w 1587"/>
                <a:gd name="T57" fmla="*/ 1421 h 1639"/>
                <a:gd name="T58" fmla="*/ 1360 w 1587"/>
                <a:gd name="T59" fmla="*/ 109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7" h="1639">
                  <a:moveTo>
                    <a:pt x="251" y="819"/>
                  </a:moveTo>
                  <a:cubicBezTo>
                    <a:pt x="435" y="783"/>
                    <a:pt x="410" y="581"/>
                    <a:pt x="404" y="537"/>
                  </a:cubicBezTo>
                  <a:cubicBezTo>
                    <a:pt x="395" y="469"/>
                    <a:pt x="308" y="350"/>
                    <a:pt x="190" y="359"/>
                  </a:cubicBezTo>
                  <a:cubicBezTo>
                    <a:pt x="42" y="371"/>
                    <a:pt x="20" y="569"/>
                    <a:pt x="20" y="569"/>
                  </a:cubicBezTo>
                  <a:cubicBezTo>
                    <a:pt x="0" y="660"/>
                    <a:pt x="68" y="856"/>
                    <a:pt x="251" y="819"/>
                  </a:cubicBezTo>
                  <a:close/>
                  <a:moveTo>
                    <a:pt x="592" y="480"/>
                  </a:moveTo>
                  <a:cubicBezTo>
                    <a:pt x="693" y="480"/>
                    <a:pt x="775" y="373"/>
                    <a:pt x="775" y="240"/>
                  </a:cubicBezTo>
                  <a:cubicBezTo>
                    <a:pt x="775" y="107"/>
                    <a:pt x="693" y="0"/>
                    <a:pt x="592" y="0"/>
                  </a:cubicBezTo>
                  <a:cubicBezTo>
                    <a:pt x="491" y="0"/>
                    <a:pt x="409" y="107"/>
                    <a:pt x="409" y="240"/>
                  </a:cubicBezTo>
                  <a:cubicBezTo>
                    <a:pt x="409" y="373"/>
                    <a:pt x="491" y="480"/>
                    <a:pt x="592" y="480"/>
                  </a:cubicBezTo>
                  <a:close/>
                  <a:moveTo>
                    <a:pt x="1028" y="496"/>
                  </a:moveTo>
                  <a:cubicBezTo>
                    <a:pt x="1164" y="512"/>
                    <a:pt x="1251" y="379"/>
                    <a:pt x="1268" y="278"/>
                  </a:cubicBezTo>
                  <a:cubicBezTo>
                    <a:pt x="1286" y="177"/>
                    <a:pt x="1198" y="60"/>
                    <a:pt x="1103" y="40"/>
                  </a:cubicBezTo>
                  <a:cubicBezTo>
                    <a:pt x="1006" y="20"/>
                    <a:pt x="887" y="162"/>
                    <a:pt x="876" y="254"/>
                  </a:cubicBezTo>
                  <a:cubicBezTo>
                    <a:pt x="862" y="367"/>
                    <a:pt x="893" y="480"/>
                    <a:pt x="1028" y="496"/>
                  </a:cubicBezTo>
                  <a:close/>
                  <a:moveTo>
                    <a:pt x="1565" y="666"/>
                  </a:moveTo>
                  <a:cubicBezTo>
                    <a:pt x="1565" y="618"/>
                    <a:pt x="1522" y="472"/>
                    <a:pt x="1360" y="472"/>
                  </a:cubicBezTo>
                  <a:cubicBezTo>
                    <a:pt x="1198" y="472"/>
                    <a:pt x="1177" y="609"/>
                    <a:pt x="1177" y="706"/>
                  </a:cubicBezTo>
                  <a:cubicBezTo>
                    <a:pt x="1177" y="799"/>
                    <a:pt x="1185" y="928"/>
                    <a:pt x="1386" y="924"/>
                  </a:cubicBezTo>
                  <a:cubicBezTo>
                    <a:pt x="1587" y="920"/>
                    <a:pt x="1565" y="714"/>
                    <a:pt x="1565" y="666"/>
                  </a:cubicBezTo>
                  <a:close/>
                  <a:moveTo>
                    <a:pt x="1360" y="1090"/>
                  </a:moveTo>
                  <a:cubicBezTo>
                    <a:pt x="1360" y="1090"/>
                    <a:pt x="1151" y="940"/>
                    <a:pt x="1028" y="779"/>
                  </a:cubicBezTo>
                  <a:cubicBezTo>
                    <a:pt x="862" y="541"/>
                    <a:pt x="627" y="638"/>
                    <a:pt x="548" y="759"/>
                  </a:cubicBezTo>
                  <a:cubicBezTo>
                    <a:pt x="470" y="880"/>
                    <a:pt x="347" y="957"/>
                    <a:pt x="330" y="977"/>
                  </a:cubicBezTo>
                  <a:cubicBezTo>
                    <a:pt x="312" y="997"/>
                    <a:pt x="77" y="1114"/>
                    <a:pt x="129" y="1328"/>
                  </a:cubicBezTo>
                  <a:cubicBezTo>
                    <a:pt x="182" y="1542"/>
                    <a:pt x="365" y="1538"/>
                    <a:pt x="365" y="1538"/>
                  </a:cubicBezTo>
                  <a:cubicBezTo>
                    <a:pt x="365" y="1538"/>
                    <a:pt x="500" y="1550"/>
                    <a:pt x="657" y="1518"/>
                  </a:cubicBezTo>
                  <a:cubicBezTo>
                    <a:pt x="814" y="1486"/>
                    <a:pt x="950" y="1526"/>
                    <a:pt x="950" y="1526"/>
                  </a:cubicBezTo>
                  <a:cubicBezTo>
                    <a:pt x="950" y="1526"/>
                    <a:pt x="1317" y="1639"/>
                    <a:pt x="1417" y="1421"/>
                  </a:cubicBezTo>
                  <a:cubicBezTo>
                    <a:pt x="1517" y="1203"/>
                    <a:pt x="1360" y="1090"/>
                    <a:pt x="1360" y="1090"/>
                  </a:cubicBezTo>
                  <a:close/>
                </a:path>
              </a:pathLst>
            </a:custGeom>
            <a:solidFill>
              <a:srgbClr val="2841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Freeform 63"/>
            <p:cNvSpPr>
              <a:spLocks noEditPoints="1"/>
            </p:cNvSpPr>
            <p:nvPr/>
          </p:nvSpPr>
          <p:spPr bwMode="auto">
            <a:xfrm>
              <a:off x="4524375" y="3814763"/>
              <a:ext cx="404812" cy="511175"/>
            </a:xfrm>
            <a:custGeom>
              <a:avLst/>
              <a:gdLst>
                <a:gd name="T0" fmla="*/ 313 w 422"/>
                <a:gd name="T1" fmla="*/ 0 h 532"/>
                <a:gd name="T2" fmla="*/ 313 w 422"/>
                <a:gd name="T3" fmla="*/ 143 h 532"/>
                <a:gd name="T4" fmla="*/ 186 w 422"/>
                <a:gd name="T5" fmla="*/ 143 h 532"/>
                <a:gd name="T6" fmla="*/ 15 w 422"/>
                <a:gd name="T7" fmla="*/ 286 h 532"/>
                <a:gd name="T8" fmla="*/ 34 w 422"/>
                <a:gd name="T9" fmla="*/ 438 h 532"/>
                <a:gd name="T10" fmla="*/ 183 w 422"/>
                <a:gd name="T11" fmla="*/ 532 h 532"/>
                <a:gd name="T12" fmla="*/ 422 w 422"/>
                <a:gd name="T13" fmla="*/ 532 h 532"/>
                <a:gd name="T14" fmla="*/ 422 w 422"/>
                <a:gd name="T15" fmla="*/ 1 h 532"/>
                <a:gd name="T16" fmla="*/ 313 w 422"/>
                <a:gd name="T17" fmla="*/ 0 h 532"/>
                <a:gd name="T18" fmla="*/ 312 w 422"/>
                <a:gd name="T19" fmla="*/ 445 h 532"/>
                <a:gd name="T20" fmla="*/ 216 w 422"/>
                <a:gd name="T21" fmla="*/ 445 h 532"/>
                <a:gd name="T22" fmla="*/ 128 w 422"/>
                <a:gd name="T23" fmla="*/ 371 h 532"/>
                <a:gd name="T24" fmla="*/ 135 w 422"/>
                <a:gd name="T25" fmla="*/ 289 h 532"/>
                <a:gd name="T26" fmla="*/ 209 w 422"/>
                <a:gd name="T27" fmla="*/ 229 h 532"/>
                <a:gd name="T28" fmla="*/ 312 w 422"/>
                <a:gd name="T29" fmla="*/ 229 h 532"/>
                <a:gd name="T30" fmla="*/ 312 w 422"/>
                <a:gd name="T31" fmla="*/ 44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532">
                  <a:moveTo>
                    <a:pt x="313" y="0"/>
                  </a:moveTo>
                  <a:cubicBezTo>
                    <a:pt x="313" y="143"/>
                    <a:pt x="313" y="143"/>
                    <a:pt x="313" y="143"/>
                  </a:cubicBezTo>
                  <a:cubicBezTo>
                    <a:pt x="186" y="143"/>
                    <a:pt x="186" y="143"/>
                    <a:pt x="186" y="143"/>
                  </a:cubicBezTo>
                  <a:cubicBezTo>
                    <a:pt x="186" y="143"/>
                    <a:pt x="60" y="153"/>
                    <a:pt x="15" y="286"/>
                  </a:cubicBezTo>
                  <a:cubicBezTo>
                    <a:pt x="0" y="374"/>
                    <a:pt x="29" y="426"/>
                    <a:pt x="34" y="438"/>
                  </a:cubicBezTo>
                  <a:cubicBezTo>
                    <a:pt x="39" y="449"/>
                    <a:pt x="80" y="513"/>
                    <a:pt x="183" y="532"/>
                  </a:cubicBezTo>
                  <a:cubicBezTo>
                    <a:pt x="422" y="532"/>
                    <a:pt x="422" y="532"/>
                    <a:pt x="422" y="532"/>
                  </a:cubicBezTo>
                  <a:cubicBezTo>
                    <a:pt x="422" y="1"/>
                    <a:pt x="422" y="1"/>
                    <a:pt x="422" y="1"/>
                  </a:cubicBezTo>
                  <a:lnTo>
                    <a:pt x="313" y="0"/>
                  </a:lnTo>
                  <a:close/>
                  <a:moveTo>
                    <a:pt x="312" y="445"/>
                  </a:moveTo>
                  <a:cubicBezTo>
                    <a:pt x="216" y="445"/>
                    <a:pt x="216" y="445"/>
                    <a:pt x="216" y="445"/>
                  </a:cubicBezTo>
                  <a:cubicBezTo>
                    <a:pt x="216" y="445"/>
                    <a:pt x="149" y="442"/>
                    <a:pt x="128" y="371"/>
                  </a:cubicBezTo>
                  <a:cubicBezTo>
                    <a:pt x="118" y="340"/>
                    <a:pt x="130" y="303"/>
                    <a:pt x="135" y="289"/>
                  </a:cubicBezTo>
                  <a:cubicBezTo>
                    <a:pt x="140" y="275"/>
                    <a:pt x="163" y="242"/>
                    <a:pt x="209" y="229"/>
                  </a:cubicBezTo>
                  <a:cubicBezTo>
                    <a:pt x="312" y="229"/>
                    <a:pt x="312" y="229"/>
                    <a:pt x="312" y="229"/>
                  </a:cubicBezTo>
                  <a:lnTo>
                    <a:pt x="312" y="4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Freeform 64"/>
            <p:cNvSpPr/>
            <p:nvPr/>
          </p:nvSpPr>
          <p:spPr bwMode="auto">
            <a:xfrm>
              <a:off x="4984750" y="3962401"/>
              <a:ext cx="369887" cy="361950"/>
            </a:xfrm>
            <a:custGeom>
              <a:avLst/>
              <a:gdLst>
                <a:gd name="T0" fmla="*/ 0 w 386"/>
                <a:gd name="T1" fmla="*/ 2 h 377"/>
                <a:gd name="T2" fmla="*/ 0 w 386"/>
                <a:gd name="T3" fmla="*/ 282 h 377"/>
                <a:gd name="T4" fmla="*/ 111 w 386"/>
                <a:gd name="T5" fmla="*/ 377 h 377"/>
                <a:gd name="T6" fmla="*/ 386 w 386"/>
                <a:gd name="T7" fmla="*/ 377 h 377"/>
                <a:gd name="T8" fmla="*/ 386 w 386"/>
                <a:gd name="T9" fmla="*/ 2 h 377"/>
                <a:gd name="T10" fmla="*/ 267 w 386"/>
                <a:gd name="T11" fmla="*/ 2 h 377"/>
                <a:gd name="T12" fmla="*/ 267 w 386"/>
                <a:gd name="T13" fmla="*/ 284 h 377"/>
                <a:gd name="T14" fmla="*/ 154 w 386"/>
                <a:gd name="T15" fmla="*/ 284 h 377"/>
                <a:gd name="T16" fmla="*/ 111 w 386"/>
                <a:gd name="T17" fmla="*/ 252 h 377"/>
                <a:gd name="T18" fmla="*/ 111 w 386"/>
                <a:gd name="T19" fmla="*/ 0 h 377"/>
                <a:gd name="T20" fmla="*/ 0 w 386"/>
                <a:gd name="T21"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377">
                  <a:moveTo>
                    <a:pt x="0" y="2"/>
                  </a:moveTo>
                  <a:cubicBezTo>
                    <a:pt x="0" y="282"/>
                    <a:pt x="0" y="282"/>
                    <a:pt x="0" y="282"/>
                  </a:cubicBezTo>
                  <a:cubicBezTo>
                    <a:pt x="0" y="282"/>
                    <a:pt x="5" y="352"/>
                    <a:pt x="111" y="377"/>
                  </a:cubicBezTo>
                  <a:cubicBezTo>
                    <a:pt x="386" y="377"/>
                    <a:pt x="386" y="377"/>
                    <a:pt x="386" y="377"/>
                  </a:cubicBezTo>
                  <a:cubicBezTo>
                    <a:pt x="386" y="2"/>
                    <a:pt x="386" y="2"/>
                    <a:pt x="386" y="2"/>
                  </a:cubicBezTo>
                  <a:cubicBezTo>
                    <a:pt x="267" y="2"/>
                    <a:pt x="267" y="2"/>
                    <a:pt x="267" y="2"/>
                  </a:cubicBezTo>
                  <a:cubicBezTo>
                    <a:pt x="267" y="284"/>
                    <a:pt x="267" y="284"/>
                    <a:pt x="267" y="284"/>
                  </a:cubicBezTo>
                  <a:cubicBezTo>
                    <a:pt x="154" y="284"/>
                    <a:pt x="154" y="284"/>
                    <a:pt x="154" y="284"/>
                  </a:cubicBezTo>
                  <a:cubicBezTo>
                    <a:pt x="154" y="284"/>
                    <a:pt x="118" y="279"/>
                    <a:pt x="111" y="252"/>
                  </a:cubicBezTo>
                  <a:cubicBezTo>
                    <a:pt x="111" y="0"/>
                    <a:pt x="111" y="0"/>
                    <a:pt x="111"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8" name="Freeform 65"/>
            <p:cNvSpPr>
              <a:spLocks noEditPoints="1"/>
            </p:cNvSpPr>
            <p:nvPr/>
          </p:nvSpPr>
          <p:spPr bwMode="auto">
            <a:xfrm>
              <a:off x="5797550" y="3675063"/>
              <a:ext cx="809625" cy="752475"/>
            </a:xfrm>
            <a:custGeom>
              <a:avLst/>
              <a:gdLst>
                <a:gd name="T0" fmla="*/ 844 w 844"/>
                <a:gd name="T1" fmla="*/ 118 h 783"/>
                <a:gd name="T2" fmla="*/ 844 w 844"/>
                <a:gd name="T3" fmla="*/ 0 h 783"/>
                <a:gd name="T4" fmla="*/ 1 w 844"/>
                <a:gd name="T5" fmla="*/ 0 h 783"/>
                <a:gd name="T6" fmla="*/ 0 w 844"/>
                <a:gd name="T7" fmla="*/ 119 h 783"/>
                <a:gd name="T8" fmla="*/ 362 w 844"/>
                <a:gd name="T9" fmla="*/ 119 h 783"/>
                <a:gd name="T10" fmla="*/ 328 w 844"/>
                <a:gd name="T11" fmla="*/ 191 h 783"/>
                <a:gd name="T12" fmla="*/ 20 w 844"/>
                <a:gd name="T13" fmla="*/ 191 h 783"/>
                <a:gd name="T14" fmla="*/ 20 w 844"/>
                <a:gd name="T15" fmla="*/ 783 h 783"/>
                <a:gd name="T16" fmla="*/ 752 w 844"/>
                <a:gd name="T17" fmla="*/ 783 h 783"/>
                <a:gd name="T18" fmla="*/ 822 w 844"/>
                <a:gd name="T19" fmla="*/ 712 h 783"/>
                <a:gd name="T20" fmla="*/ 822 w 844"/>
                <a:gd name="T21" fmla="*/ 191 h 783"/>
                <a:gd name="T22" fmla="*/ 513 w 844"/>
                <a:gd name="T23" fmla="*/ 191 h 783"/>
                <a:gd name="T24" fmla="*/ 540 w 844"/>
                <a:gd name="T25" fmla="*/ 118 h 783"/>
                <a:gd name="T26" fmla="*/ 844 w 844"/>
                <a:gd name="T27" fmla="*/ 118 h 783"/>
                <a:gd name="T28" fmla="*/ 680 w 844"/>
                <a:gd name="T29" fmla="*/ 656 h 783"/>
                <a:gd name="T30" fmla="*/ 659 w 844"/>
                <a:gd name="T31" fmla="*/ 676 h 783"/>
                <a:gd name="T32" fmla="*/ 173 w 844"/>
                <a:gd name="T33" fmla="*/ 676 h 783"/>
                <a:gd name="T34" fmla="*/ 173 w 844"/>
                <a:gd name="T35" fmla="*/ 538 h 783"/>
                <a:gd name="T36" fmla="*/ 680 w 844"/>
                <a:gd name="T37" fmla="*/ 538 h 783"/>
                <a:gd name="T38" fmla="*/ 680 w 844"/>
                <a:gd name="T39" fmla="*/ 656 h 783"/>
                <a:gd name="T40" fmla="*/ 679 w 844"/>
                <a:gd name="T41" fmla="*/ 294 h 783"/>
                <a:gd name="T42" fmla="*/ 679 w 844"/>
                <a:gd name="T43" fmla="*/ 424 h 783"/>
                <a:gd name="T44" fmla="*/ 173 w 844"/>
                <a:gd name="T45" fmla="*/ 424 h 783"/>
                <a:gd name="T46" fmla="*/ 173 w 844"/>
                <a:gd name="T47" fmla="*/ 294 h 783"/>
                <a:gd name="T48" fmla="*/ 679 w 844"/>
                <a:gd name="T49" fmla="*/ 29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3">
                  <a:moveTo>
                    <a:pt x="844" y="118"/>
                  </a:moveTo>
                  <a:cubicBezTo>
                    <a:pt x="844" y="0"/>
                    <a:pt x="844" y="0"/>
                    <a:pt x="844" y="0"/>
                  </a:cubicBezTo>
                  <a:cubicBezTo>
                    <a:pt x="1" y="0"/>
                    <a:pt x="1" y="0"/>
                    <a:pt x="1" y="0"/>
                  </a:cubicBezTo>
                  <a:cubicBezTo>
                    <a:pt x="0" y="119"/>
                    <a:pt x="0" y="119"/>
                    <a:pt x="0" y="119"/>
                  </a:cubicBezTo>
                  <a:cubicBezTo>
                    <a:pt x="362" y="119"/>
                    <a:pt x="362" y="119"/>
                    <a:pt x="362" y="119"/>
                  </a:cubicBezTo>
                  <a:cubicBezTo>
                    <a:pt x="328" y="191"/>
                    <a:pt x="328" y="191"/>
                    <a:pt x="328" y="191"/>
                  </a:cubicBezTo>
                  <a:cubicBezTo>
                    <a:pt x="20" y="191"/>
                    <a:pt x="20" y="191"/>
                    <a:pt x="20" y="191"/>
                  </a:cubicBezTo>
                  <a:cubicBezTo>
                    <a:pt x="20" y="783"/>
                    <a:pt x="20" y="783"/>
                    <a:pt x="20" y="783"/>
                  </a:cubicBezTo>
                  <a:cubicBezTo>
                    <a:pt x="752" y="783"/>
                    <a:pt x="752" y="783"/>
                    <a:pt x="752" y="783"/>
                  </a:cubicBezTo>
                  <a:cubicBezTo>
                    <a:pt x="829" y="783"/>
                    <a:pt x="822" y="712"/>
                    <a:pt x="822" y="712"/>
                  </a:cubicBezTo>
                  <a:cubicBezTo>
                    <a:pt x="822" y="191"/>
                    <a:pt x="822" y="191"/>
                    <a:pt x="822" y="191"/>
                  </a:cubicBezTo>
                  <a:cubicBezTo>
                    <a:pt x="513" y="191"/>
                    <a:pt x="513" y="191"/>
                    <a:pt x="513" y="191"/>
                  </a:cubicBezTo>
                  <a:cubicBezTo>
                    <a:pt x="540" y="118"/>
                    <a:pt x="540" y="118"/>
                    <a:pt x="540" y="118"/>
                  </a:cubicBezTo>
                  <a:lnTo>
                    <a:pt x="844" y="118"/>
                  </a:lnTo>
                  <a:close/>
                  <a:moveTo>
                    <a:pt x="680" y="656"/>
                  </a:moveTo>
                  <a:cubicBezTo>
                    <a:pt x="680" y="656"/>
                    <a:pt x="671" y="676"/>
                    <a:pt x="659" y="676"/>
                  </a:cubicBezTo>
                  <a:cubicBezTo>
                    <a:pt x="173" y="676"/>
                    <a:pt x="173" y="676"/>
                    <a:pt x="173" y="676"/>
                  </a:cubicBezTo>
                  <a:cubicBezTo>
                    <a:pt x="173" y="538"/>
                    <a:pt x="173" y="538"/>
                    <a:pt x="173" y="538"/>
                  </a:cubicBezTo>
                  <a:cubicBezTo>
                    <a:pt x="680" y="538"/>
                    <a:pt x="680" y="538"/>
                    <a:pt x="680" y="538"/>
                  </a:cubicBezTo>
                  <a:lnTo>
                    <a:pt x="680" y="656"/>
                  </a:lnTo>
                  <a:close/>
                  <a:moveTo>
                    <a:pt x="679" y="294"/>
                  </a:moveTo>
                  <a:cubicBezTo>
                    <a:pt x="679" y="424"/>
                    <a:pt x="679" y="424"/>
                    <a:pt x="679" y="424"/>
                  </a:cubicBezTo>
                  <a:cubicBezTo>
                    <a:pt x="173" y="424"/>
                    <a:pt x="173" y="424"/>
                    <a:pt x="173" y="424"/>
                  </a:cubicBezTo>
                  <a:cubicBezTo>
                    <a:pt x="173" y="294"/>
                    <a:pt x="173" y="294"/>
                    <a:pt x="173" y="294"/>
                  </a:cubicBezTo>
                  <a:lnTo>
                    <a:pt x="679" y="29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9" name="Freeform 66"/>
            <p:cNvSpPr>
              <a:spLocks noEditPoints="1"/>
            </p:cNvSpPr>
            <p:nvPr/>
          </p:nvSpPr>
          <p:spPr bwMode="auto">
            <a:xfrm>
              <a:off x="6700838" y="3621088"/>
              <a:ext cx="838200" cy="806450"/>
            </a:xfrm>
            <a:custGeom>
              <a:avLst/>
              <a:gdLst>
                <a:gd name="T0" fmla="*/ 866 w 874"/>
                <a:gd name="T1" fmla="*/ 60 h 839"/>
                <a:gd name="T2" fmla="*/ 535 w 874"/>
                <a:gd name="T3" fmla="*/ 60 h 839"/>
                <a:gd name="T4" fmla="*/ 535 w 874"/>
                <a:gd name="T5" fmla="*/ 0 h 839"/>
                <a:gd name="T6" fmla="*/ 380 w 874"/>
                <a:gd name="T7" fmla="*/ 0 h 839"/>
                <a:gd name="T8" fmla="*/ 380 w 874"/>
                <a:gd name="T9" fmla="*/ 57 h 839"/>
                <a:gd name="T10" fmla="*/ 0 w 874"/>
                <a:gd name="T11" fmla="*/ 57 h 839"/>
                <a:gd name="T12" fmla="*/ 0 w 874"/>
                <a:gd name="T13" fmla="*/ 839 h 839"/>
                <a:gd name="T14" fmla="*/ 137 w 874"/>
                <a:gd name="T15" fmla="*/ 839 h 839"/>
                <a:gd name="T16" fmla="*/ 137 w 874"/>
                <a:gd name="T17" fmla="*/ 157 h 839"/>
                <a:gd name="T18" fmla="*/ 866 w 874"/>
                <a:gd name="T19" fmla="*/ 157 h 839"/>
                <a:gd name="T20" fmla="*/ 866 w 874"/>
                <a:gd name="T21" fmla="*/ 60 h 839"/>
                <a:gd name="T22" fmla="*/ 776 w 874"/>
                <a:gd name="T23" fmla="*/ 221 h 839"/>
                <a:gd name="T24" fmla="*/ 776 w 874"/>
                <a:gd name="T25" fmla="*/ 176 h 839"/>
                <a:gd name="T26" fmla="*/ 643 w 874"/>
                <a:gd name="T27" fmla="*/ 176 h 839"/>
                <a:gd name="T28" fmla="*/ 643 w 874"/>
                <a:gd name="T29" fmla="*/ 221 h 839"/>
                <a:gd name="T30" fmla="*/ 369 w 874"/>
                <a:gd name="T31" fmla="*/ 221 h 839"/>
                <a:gd name="T32" fmla="*/ 369 w 874"/>
                <a:gd name="T33" fmla="*/ 178 h 839"/>
                <a:gd name="T34" fmla="*/ 243 w 874"/>
                <a:gd name="T35" fmla="*/ 178 h 839"/>
                <a:gd name="T36" fmla="*/ 243 w 874"/>
                <a:gd name="T37" fmla="*/ 221 h 839"/>
                <a:gd name="T38" fmla="*/ 157 w 874"/>
                <a:gd name="T39" fmla="*/ 221 h 839"/>
                <a:gd name="T40" fmla="*/ 159 w 874"/>
                <a:gd name="T41" fmla="*/ 310 h 839"/>
                <a:gd name="T42" fmla="*/ 243 w 874"/>
                <a:gd name="T43" fmla="*/ 310 h 839"/>
                <a:gd name="T44" fmla="*/ 243 w 874"/>
                <a:gd name="T45" fmla="*/ 476 h 839"/>
                <a:gd name="T46" fmla="*/ 704 w 874"/>
                <a:gd name="T47" fmla="*/ 476 h 839"/>
                <a:gd name="T48" fmla="*/ 776 w 874"/>
                <a:gd name="T49" fmla="*/ 414 h 839"/>
                <a:gd name="T50" fmla="*/ 776 w 874"/>
                <a:gd name="T51" fmla="*/ 310 h 839"/>
                <a:gd name="T52" fmla="*/ 874 w 874"/>
                <a:gd name="T53" fmla="*/ 310 h 839"/>
                <a:gd name="T54" fmla="*/ 874 w 874"/>
                <a:gd name="T55" fmla="*/ 221 h 839"/>
                <a:gd name="T56" fmla="*/ 776 w 874"/>
                <a:gd name="T57" fmla="*/ 221 h 839"/>
                <a:gd name="T58" fmla="*/ 643 w 874"/>
                <a:gd name="T59" fmla="*/ 371 h 839"/>
                <a:gd name="T60" fmla="*/ 616 w 874"/>
                <a:gd name="T61" fmla="*/ 391 h 839"/>
                <a:gd name="T62" fmla="*/ 367 w 874"/>
                <a:gd name="T63" fmla="*/ 391 h 839"/>
                <a:gd name="T64" fmla="*/ 367 w 874"/>
                <a:gd name="T65" fmla="*/ 308 h 839"/>
                <a:gd name="T66" fmla="*/ 643 w 874"/>
                <a:gd name="T67" fmla="*/ 308 h 839"/>
                <a:gd name="T68" fmla="*/ 643 w 874"/>
                <a:gd name="T69" fmla="*/ 371 h 839"/>
                <a:gd name="T70" fmla="*/ 176 w 874"/>
                <a:gd name="T71" fmla="*/ 598 h 839"/>
                <a:gd name="T72" fmla="*/ 388 w 874"/>
                <a:gd name="T73" fmla="*/ 711 h 839"/>
                <a:gd name="T74" fmla="*/ 299 w 874"/>
                <a:gd name="T75" fmla="*/ 750 h 839"/>
                <a:gd name="T76" fmla="*/ 157 w 874"/>
                <a:gd name="T77" fmla="*/ 750 h 839"/>
                <a:gd name="T78" fmla="*/ 157 w 874"/>
                <a:gd name="T79" fmla="*/ 837 h 839"/>
                <a:gd name="T80" fmla="*/ 350 w 874"/>
                <a:gd name="T81" fmla="*/ 837 h 839"/>
                <a:gd name="T82" fmla="*/ 513 w 874"/>
                <a:gd name="T83" fmla="*/ 777 h 839"/>
                <a:gd name="T84" fmla="*/ 641 w 874"/>
                <a:gd name="T85" fmla="*/ 829 h 839"/>
                <a:gd name="T86" fmla="*/ 860 w 874"/>
                <a:gd name="T87" fmla="*/ 829 h 839"/>
                <a:gd name="T88" fmla="*/ 860 w 874"/>
                <a:gd name="T89" fmla="*/ 742 h 839"/>
                <a:gd name="T90" fmla="*/ 695 w 874"/>
                <a:gd name="T91" fmla="*/ 742 h 839"/>
                <a:gd name="T92" fmla="*/ 611 w 874"/>
                <a:gd name="T93" fmla="*/ 713 h 839"/>
                <a:gd name="T94" fmla="*/ 860 w 874"/>
                <a:gd name="T95" fmla="*/ 580 h 839"/>
                <a:gd name="T96" fmla="*/ 860 w 874"/>
                <a:gd name="T97" fmla="*/ 509 h 839"/>
                <a:gd name="T98" fmla="*/ 176 w 874"/>
                <a:gd name="T99" fmla="*/ 509 h 839"/>
                <a:gd name="T100" fmla="*/ 176 w 874"/>
                <a:gd name="T101" fmla="*/ 598 h 839"/>
                <a:gd name="T102" fmla="*/ 618 w 874"/>
                <a:gd name="T103" fmla="*/ 596 h 839"/>
                <a:gd name="T104" fmla="*/ 496 w 874"/>
                <a:gd name="T105" fmla="*/ 655 h 839"/>
                <a:gd name="T106" fmla="*/ 385 w 874"/>
                <a:gd name="T107" fmla="*/ 596 h 839"/>
                <a:gd name="T108" fmla="*/ 618 w 874"/>
                <a:gd name="T109" fmla="*/ 596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4" h="839">
                  <a:moveTo>
                    <a:pt x="866" y="60"/>
                  </a:moveTo>
                  <a:cubicBezTo>
                    <a:pt x="535" y="60"/>
                    <a:pt x="535" y="60"/>
                    <a:pt x="535" y="60"/>
                  </a:cubicBezTo>
                  <a:cubicBezTo>
                    <a:pt x="535" y="0"/>
                    <a:pt x="535" y="0"/>
                    <a:pt x="535" y="0"/>
                  </a:cubicBezTo>
                  <a:cubicBezTo>
                    <a:pt x="380" y="0"/>
                    <a:pt x="380" y="0"/>
                    <a:pt x="380" y="0"/>
                  </a:cubicBezTo>
                  <a:cubicBezTo>
                    <a:pt x="380" y="57"/>
                    <a:pt x="380" y="57"/>
                    <a:pt x="380" y="57"/>
                  </a:cubicBezTo>
                  <a:cubicBezTo>
                    <a:pt x="0" y="57"/>
                    <a:pt x="0" y="57"/>
                    <a:pt x="0" y="57"/>
                  </a:cubicBezTo>
                  <a:cubicBezTo>
                    <a:pt x="0" y="839"/>
                    <a:pt x="0" y="839"/>
                    <a:pt x="0" y="839"/>
                  </a:cubicBezTo>
                  <a:cubicBezTo>
                    <a:pt x="137" y="839"/>
                    <a:pt x="137" y="839"/>
                    <a:pt x="137" y="839"/>
                  </a:cubicBezTo>
                  <a:cubicBezTo>
                    <a:pt x="137" y="157"/>
                    <a:pt x="137" y="157"/>
                    <a:pt x="137" y="157"/>
                  </a:cubicBezTo>
                  <a:cubicBezTo>
                    <a:pt x="866" y="157"/>
                    <a:pt x="866" y="157"/>
                    <a:pt x="866" y="157"/>
                  </a:cubicBezTo>
                  <a:lnTo>
                    <a:pt x="866" y="60"/>
                  </a:lnTo>
                  <a:close/>
                  <a:moveTo>
                    <a:pt x="776" y="221"/>
                  </a:moveTo>
                  <a:cubicBezTo>
                    <a:pt x="776" y="176"/>
                    <a:pt x="776" y="176"/>
                    <a:pt x="776" y="176"/>
                  </a:cubicBezTo>
                  <a:cubicBezTo>
                    <a:pt x="643" y="176"/>
                    <a:pt x="643" y="176"/>
                    <a:pt x="643" y="176"/>
                  </a:cubicBezTo>
                  <a:cubicBezTo>
                    <a:pt x="643" y="221"/>
                    <a:pt x="643" y="221"/>
                    <a:pt x="643" y="221"/>
                  </a:cubicBezTo>
                  <a:cubicBezTo>
                    <a:pt x="369" y="221"/>
                    <a:pt x="369" y="221"/>
                    <a:pt x="369" y="221"/>
                  </a:cubicBezTo>
                  <a:cubicBezTo>
                    <a:pt x="369" y="178"/>
                    <a:pt x="369" y="178"/>
                    <a:pt x="369" y="178"/>
                  </a:cubicBezTo>
                  <a:cubicBezTo>
                    <a:pt x="243" y="178"/>
                    <a:pt x="243" y="178"/>
                    <a:pt x="243" y="178"/>
                  </a:cubicBezTo>
                  <a:cubicBezTo>
                    <a:pt x="243" y="221"/>
                    <a:pt x="243" y="221"/>
                    <a:pt x="243" y="221"/>
                  </a:cubicBezTo>
                  <a:cubicBezTo>
                    <a:pt x="157" y="221"/>
                    <a:pt x="157" y="221"/>
                    <a:pt x="157" y="221"/>
                  </a:cubicBezTo>
                  <a:cubicBezTo>
                    <a:pt x="159" y="310"/>
                    <a:pt x="159" y="310"/>
                    <a:pt x="159" y="310"/>
                  </a:cubicBezTo>
                  <a:cubicBezTo>
                    <a:pt x="243" y="310"/>
                    <a:pt x="243" y="310"/>
                    <a:pt x="243" y="310"/>
                  </a:cubicBezTo>
                  <a:cubicBezTo>
                    <a:pt x="243" y="476"/>
                    <a:pt x="243" y="476"/>
                    <a:pt x="243" y="476"/>
                  </a:cubicBezTo>
                  <a:cubicBezTo>
                    <a:pt x="704" y="476"/>
                    <a:pt x="704" y="476"/>
                    <a:pt x="704" y="476"/>
                  </a:cubicBezTo>
                  <a:cubicBezTo>
                    <a:pt x="768" y="476"/>
                    <a:pt x="776" y="414"/>
                    <a:pt x="776" y="414"/>
                  </a:cubicBezTo>
                  <a:cubicBezTo>
                    <a:pt x="776" y="310"/>
                    <a:pt x="776" y="310"/>
                    <a:pt x="776" y="310"/>
                  </a:cubicBezTo>
                  <a:cubicBezTo>
                    <a:pt x="874" y="310"/>
                    <a:pt x="874" y="310"/>
                    <a:pt x="874" y="310"/>
                  </a:cubicBezTo>
                  <a:cubicBezTo>
                    <a:pt x="874" y="221"/>
                    <a:pt x="874" y="221"/>
                    <a:pt x="874" y="221"/>
                  </a:cubicBezTo>
                  <a:lnTo>
                    <a:pt x="776" y="221"/>
                  </a:lnTo>
                  <a:close/>
                  <a:moveTo>
                    <a:pt x="643" y="371"/>
                  </a:moveTo>
                  <a:cubicBezTo>
                    <a:pt x="643" y="371"/>
                    <a:pt x="631" y="391"/>
                    <a:pt x="616" y="391"/>
                  </a:cubicBezTo>
                  <a:cubicBezTo>
                    <a:pt x="367" y="391"/>
                    <a:pt x="367" y="391"/>
                    <a:pt x="367" y="391"/>
                  </a:cubicBezTo>
                  <a:cubicBezTo>
                    <a:pt x="367" y="308"/>
                    <a:pt x="367" y="308"/>
                    <a:pt x="367" y="308"/>
                  </a:cubicBezTo>
                  <a:cubicBezTo>
                    <a:pt x="643" y="308"/>
                    <a:pt x="643" y="308"/>
                    <a:pt x="643" y="308"/>
                  </a:cubicBezTo>
                  <a:lnTo>
                    <a:pt x="643" y="371"/>
                  </a:lnTo>
                  <a:close/>
                  <a:moveTo>
                    <a:pt x="176" y="598"/>
                  </a:moveTo>
                  <a:cubicBezTo>
                    <a:pt x="388" y="711"/>
                    <a:pt x="388" y="711"/>
                    <a:pt x="388" y="711"/>
                  </a:cubicBezTo>
                  <a:cubicBezTo>
                    <a:pt x="371" y="728"/>
                    <a:pt x="299" y="750"/>
                    <a:pt x="299" y="750"/>
                  </a:cubicBezTo>
                  <a:cubicBezTo>
                    <a:pt x="157" y="750"/>
                    <a:pt x="157" y="750"/>
                    <a:pt x="157" y="750"/>
                  </a:cubicBezTo>
                  <a:cubicBezTo>
                    <a:pt x="157" y="837"/>
                    <a:pt x="157" y="837"/>
                    <a:pt x="157" y="837"/>
                  </a:cubicBezTo>
                  <a:cubicBezTo>
                    <a:pt x="350" y="837"/>
                    <a:pt x="350" y="837"/>
                    <a:pt x="350" y="837"/>
                  </a:cubicBezTo>
                  <a:cubicBezTo>
                    <a:pt x="407" y="826"/>
                    <a:pt x="513" y="777"/>
                    <a:pt x="513" y="777"/>
                  </a:cubicBezTo>
                  <a:cubicBezTo>
                    <a:pt x="557" y="814"/>
                    <a:pt x="641" y="829"/>
                    <a:pt x="641" y="829"/>
                  </a:cubicBezTo>
                  <a:cubicBezTo>
                    <a:pt x="860" y="829"/>
                    <a:pt x="860" y="829"/>
                    <a:pt x="860" y="829"/>
                  </a:cubicBezTo>
                  <a:cubicBezTo>
                    <a:pt x="860" y="742"/>
                    <a:pt x="860" y="742"/>
                    <a:pt x="860" y="742"/>
                  </a:cubicBezTo>
                  <a:cubicBezTo>
                    <a:pt x="695" y="742"/>
                    <a:pt x="695" y="742"/>
                    <a:pt x="695" y="742"/>
                  </a:cubicBezTo>
                  <a:cubicBezTo>
                    <a:pt x="651" y="736"/>
                    <a:pt x="611" y="713"/>
                    <a:pt x="611" y="713"/>
                  </a:cubicBezTo>
                  <a:cubicBezTo>
                    <a:pt x="860" y="580"/>
                    <a:pt x="860" y="580"/>
                    <a:pt x="860" y="580"/>
                  </a:cubicBezTo>
                  <a:cubicBezTo>
                    <a:pt x="860" y="509"/>
                    <a:pt x="860" y="509"/>
                    <a:pt x="860" y="509"/>
                  </a:cubicBezTo>
                  <a:cubicBezTo>
                    <a:pt x="176" y="509"/>
                    <a:pt x="176" y="509"/>
                    <a:pt x="176" y="509"/>
                  </a:cubicBezTo>
                  <a:lnTo>
                    <a:pt x="176" y="598"/>
                  </a:lnTo>
                  <a:close/>
                  <a:moveTo>
                    <a:pt x="618" y="596"/>
                  </a:moveTo>
                  <a:cubicBezTo>
                    <a:pt x="496" y="655"/>
                    <a:pt x="496" y="655"/>
                    <a:pt x="496" y="655"/>
                  </a:cubicBezTo>
                  <a:cubicBezTo>
                    <a:pt x="385" y="596"/>
                    <a:pt x="385" y="596"/>
                    <a:pt x="385" y="596"/>
                  </a:cubicBezTo>
                  <a:lnTo>
                    <a:pt x="618" y="596"/>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0" name="Freeform 67"/>
            <p:cNvSpPr>
              <a:spLocks noEditPoints="1"/>
            </p:cNvSpPr>
            <p:nvPr/>
          </p:nvSpPr>
          <p:spPr bwMode="auto">
            <a:xfrm>
              <a:off x="4002088" y="3654426"/>
              <a:ext cx="176212" cy="768350"/>
            </a:xfrm>
            <a:custGeom>
              <a:avLst/>
              <a:gdLst>
                <a:gd name="T0" fmla="*/ 0 w 111"/>
                <a:gd name="T1" fmla="*/ 0 h 484"/>
                <a:gd name="T2" fmla="*/ 0 w 111"/>
                <a:gd name="T3" fmla="*/ 90 h 484"/>
                <a:gd name="T4" fmla="*/ 111 w 111"/>
                <a:gd name="T5" fmla="*/ 90 h 484"/>
                <a:gd name="T6" fmla="*/ 111 w 111"/>
                <a:gd name="T7" fmla="*/ 0 h 484"/>
                <a:gd name="T8" fmla="*/ 0 w 111"/>
                <a:gd name="T9" fmla="*/ 0 h 484"/>
                <a:gd name="T10" fmla="*/ 0 w 111"/>
                <a:gd name="T11" fmla="*/ 484 h 484"/>
                <a:gd name="T12" fmla="*/ 111 w 111"/>
                <a:gd name="T13" fmla="*/ 484 h 484"/>
                <a:gd name="T14" fmla="*/ 111 w 111"/>
                <a:gd name="T15" fmla="*/ 130 h 484"/>
                <a:gd name="T16" fmla="*/ 0 w 111"/>
                <a:gd name="T17" fmla="*/ 130 h 484"/>
                <a:gd name="T18" fmla="*/ 0 w 111"/>
                <a:gd name="T1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84">
                  <a:moveTo>
                    <a:pt x="0" y="0"/>
                  </a:moveTo>
                  <a:lnTo>
                    <a:pt x="0" y="90"/>
                  </a:lnTo>
                  <a:lnTo>
                    <a:pt x="111" y="90"/>
                  </a:lnTo>
                  <a:lnTo>
                    <a:pt x="111" y="0"/>
                  </a:lnTo>
                  <a:lnTo>
                    <a:pt x="0" y="0"/>
                  </a:lnTo>
                  <a:close/>
                  <a:moveTo>
                    <a:pt x="0" y="484"/>
                  </a:moveTo>
                  <a:lnTo>
                    <a:pt x="111" y="484"/>
                  </a:lnTo>
                  <a:lnTo>
                    <a:pt x="111" y="130"/>
                  </a:lnTo>
                  <a:lnTo>
                    <a:pt x="0" y="130"/>
                  </a:lnTo>
                  <a:lnTo>
                    <a:pt x="0" y="48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Freeform 68"/>
            <p:cNvSpPr>
              <a:spLocks noEditPoints="1"/>
            </p:cNvSpPr>
            <p:nvPr/>
          </p:nvSpPr>
          <p:spPr bwMode="auto">
            <a:xfrm>
              <a:off x="3286125" y="3860801"/>
              <a:ext cx="630237" cy="565150"/>
            </a:xfrm>
            <a:custGeom>
              <a:avLst/>
              <a:gdLst>
                <a:gd name="T0" fmla="*/ 447 w 657"/>
                <a:gd name="T1" fmla="*/ 1 h 589"/>
                <a:gd name="T2" fmla="*/ 54 w 657"/>
                <a:gd name="T3" fmla="*/ 0 h 589"/>
                <a:gd name="T4" fmla="*/ 54 w 657"/>
                <a:gd name="T5" fmla="*/ 123 h 589"/>
                <a:gd name="T6" fmla="*/ 398 w 657"/>
                <a:gd name="T7" fmla="*/ 123 h 589"/>
                <a:gd name="T8" fmla="*/ 480 w 657"/>
                <a:gd name="T9" fmla="*/ 190 h 589"/>
                <a:gd name="T10" fmla="*/ 480 w 657"/>
                <a:gd name="T11" fmla="*/ 233 h 589"/>
                <a:gd name="T12" fmla="*/ 169 w 657"/>
                <a:gd name="T13" fmla="*/ 233 h 589"/>
                <a:gd name="T14" fmla="*/ 7 w 657"/>
                <a:gd name="T15" fmla="*/ 378 h 589"/>
                <a:gd name="T16" fmla="*/ 14 w 657"/>
                <a:gd name="T17" fmla="*/ 484 h 589"/>
                <a:gd name="T18" fmla="*/ 161 w 657"/>
                <a:gd name="T19" fmla="*/ 589 h 589"/>
                <a:gd name="T20" fmla="*/ 657 w 657"/>
                <a:gd name="T21" fmla="*/ 589 h 589"/>
                <a:gd name="T22" fmla="*/ 657 w 657"/>
                <a:gd name="T23" fmla="*/ 169 h 589"/>
                <a:gd name="T24" fmla="*/ 447 w 657"/>
                <a:gd name="T25" fmla="*/ 1 h 589"/>
                <a:gd name="T26" fmla="*/ 480 w 657"/>
                <a:gd name="T27" fmla="*/ 473 h 589"/>
                <a:gd name="T28" fmla="*/ 230 w 657"/>
                <a:gd name="T29" fmla="*/ 473 h 589"/>
                <a:gd name="T30" fmla="*/ 182 w 657"/>
                <a:gd name="T31" fmla="*/ 434 h 589"/>
                <a:gd name="T32" fmla="*/ 181 w 657"/>
                <a:gd name="T33" fmla="*/ 392 h 589"/>
                <a:gd name="T34" fmla="*/ 235 w 657"/>
                <a:gd name="T35" fmla="*/ 347 h 589"/>
                <a:gd name="T36" fmla="*/ 480 w 657"/>
                <a:gd name="T37" fmla="*/ 347 h 589"/>
                <a:gd name="T38" fmla="*/ 480 w 657"/>
                <a:gd name="T39" fmla="*/ 473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7" h="589">
                  <a:moveTo>
                    <a:pt x="447" y="1"/>
                  </a:moveTo>
                  <a:cubicBezTo>
                    <a:pt x="54" y="0"/>
                    <a:pt x="54" y="0"/>
                    <a:pt x="54" y="0"/>
                  </a:cubicBezTo>
                  <a:cubicBezTo>
                    <a:pt x="54" y="123"/>
                    <a:pt x="54" y="123"/>
                    <a:pt x="54" y="123"/>
                  </a:cubicBezTo>
                  <a:cubicBezTo>
                    <a:pt x="398" y="123"/>
                    <a:pt x="398" y="123"/>
                    <a:pt x="398" y="123"/>
                  </a:cubicBezTo>
                  <a:cubicBezTo>
                    <a:pt x="398" y="123"/>
                    <a:pt x="480" y="142"/>
                    <a:pt x="480" y="190"/>
                  </a:cubicBezTo>
                  <a:cubicBezTo>
                    <a:pt x="480" y="233"/>
                    <a:pt x="480" y="233"/>
                    <a:pt x="480" y="233"/>
                  </a:cubicBezTo>
                  <a:cubicBezTo>
                    <a:pt x="169" y="233"/>
                    <a:pt x="169" y="233"/>
                    <a:pt x="169" y="233"/>
                  </a:cubicBezTo>
                  <a:cubicBezTo>
                    <a:pt x="169" y="233"/>
                    <a:pt x="46" y="243"/>
                    <a:pt x="7" y="378"/>
                  </a:cubicBezTo>
                  <a:cubicBezTo>
                    <a:pt x="0" y="441"/>
                    <a:pt x="9" y="472"/>
                    <a:pt x="14" y="484"/>
                  </a:cubicBezTo>
                  <a:cubicBezTo>
                    <a:pt x="18" y="495"/>
                    <a:pt x="54" y="570"/>
                    <a:pt x="161" y="589"/>
                  </a:cubicBezTo>
                  <a:cubicBezTo>
                    <a:pt x="657" y="589"/>
                    <a:pt x="657" y="589"/>
                    <a:pt x="657" y="589"/>
                  </a:cubicBezTo>
                  <a:cubicBezTo>
                    <a:pt x="657" y="169"/>
                    <a:pt x="657" y="169"/>
                    <a:pt x="657" y="169"/>
                  </a:cubicBezTo>
                  <a:cubicBezTo>
                    <a:pt x="657" y="169"/>
                    <a:pt x="633" y="25"/>
                    <a:pt x="447" y="1"/>
                  </a:cubicBezTo>
                  <a:close/>
                  <a:moveTo>
                    <a:pt x="480" y="473"/>
                  </a:moveTo>
                  <a:cubicBezTo>
                    <a:pt x="230" y="473"/>
                    <a:pt x="230" y="473"/>
                    <a:pt x="230" y="473"/>
                  </a:cubicBezTo>
                  <a:cubicBezTo>
                    <a:pt x="196" y="460"/>
                    <a:pt x="185" y="439"/>
                    <a:pt x="182" y="434"/>
                  </a:cubicBezTo>
                  <a:cubicBezTo>
                    <a:pt x="180" y="429"/>
                    <a:pt x="172" y="410"/>
                    <a:pt x="181" y="392"/>
                  </a:cubicBezTo>
                  <a:cubicBezTo>
                    <a:pt x="202" y="355"/>
                    <a:pt x="235" y="347"/>
                    <a:pt x="235" y="347"/>
                  </a:cubicBezTo>
                  <a:cubicBezTo>
                    <a:pt x="480" y="347"/>
                    <a:pt x="480" y="347"/>
                    <a:pt x="480" y="347"/>
                  </a:cubicBezTo>
                  <a:lnTo>
                    <a:pt x="480" y="473"/>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2" name="Freeform 69"/>
            <p:cNvSpPr>
              <a:spLocks noEditPoints="1"/>
            </p:cNvSpPr>
            <p:nvPr/>
          </p:nvSpPr>
          <p:spPr bwMode="auto">
            <a:xfrm>
              <a:off x="2505076" y="3640138"/>
              <a:ext cx="769937" cy="792163"/>
            </a:xfrm>
            <a:custGeom>
              <a:avLst/>
              <a:gdLst>
                <a:gd name="T0" fmla="*/ 781 w 802"/>
                <a:gd name="T1" fmla="*/ 610 h 825"/>
                <a:gd name="T2" fmla="*/ 647 w 802"/>
                <a:gd name="T3" fmla="*/ 418 h 825"/>
                <a:gd name="T4" fmla="*/ 750 w 802"/>
                <a:gd name="T5" fmla="*/ 218 h 825"/>
                <a:gd name="T6" fmla="*/ 447 w 802"/>
                <a:gd name="T7" fmla="*/ 10 h 825"/>
                <a:gd name="T8" fmla="*/ 0 w 802"/>
                <a:gd name="T9" fmla="*/ 10 h 825"/>
                <a:gd name="T10" fmla="*/ 0 w 802"/>
                <a:gd name="T11" fmla="*/ 825 h 825"/>
                <a:gd name="T12" fmla="*/ 505 w 802"/>
                <a:gd name="T13" fmla="*/ 825 h 825"/>
                <a:gd name="T14" fmla="*/ 781 w 802"/>
                <a:gd name="T15" fmla="*/ 610 h 825"/>
                <a:gd name="T16" fmla="*/ 495 w 802"/>
                <a:gd name="T17" fmla="*/ 673 h 825"/>
                <a:gd name="T18" fmla="*/ 495 w 802"/>
                <a:gd name="T19" fmla="*/ 673 h 825"/>
                <a:gd name="T20" fmla="*/ 192 w 802"/>
                <a:gd name="T21" fmla="*/ 673 h 825"/>
                <a:gd name="T22" fmla="*/ 192 w 802"/>
                <a:gd name="T23" fmla="*/ 498 h 825"/>
                <a:gd name="T24" fmla="*/ 493 w 802"/>
                <a:gd name="T25" fmla="*/ 498 h 825"/>
                <a:gd name="T26" fmla="*/ 504 w 802"/>
                <a:gd name="T27" fmla="*/ 500 h 825"/>
                <a:gd name="T28" fmla="*/ 582 w 802"/>
                <a:gd name="T29" fmla="*/ 557 h 825"/>
                <a:gd name="T30" fmla="*/ 568 w 802"/>
                <a:gd name="T31" fmla="*/ 635 h 825"/>
                <a:gd name="T32" fmla="*/ 495 w 802"/>
                <a:gd name="T33" fmla="*/ 673 h 825"/>
                <a:gd name="T34" fmla="*/ 559 w 802"/>
                <a:gd name="T35" fmla="*/ 295 h 825"/>
                <a:gd name="T36" fmla="*/ 485 w 802"/>
                <a:gd name="T37" fmla="*/ 337 h 825"/>
                <a:gd name="T38" fmla="*/ 192 w 802"/>
                <a:gd name="T39" fmla="*/ 337 h 825"/>
                <a:gd name="T40" fmla="*/ 192 w 802"/>
                <a:gd name="T41" fmla="*/ 169 h 825"/>
                <a:gd name="T42" fmla="*/ 484 w 802"/>
                <a:gd name="T43" fmla="*/ 169 h 825"/>
                <a:gd name="T44" fmla="*/ 568 w 802"/>
                <a:gd name="T45" fmla="*/ 212 h 825"/>
                <a:gd name="T46" fmla="*/ 559 w 802"/>
                <a:gd name="T47" fmla="*/ 29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2" h="825">
                  <a:moveTo>
                    <a:pt x="781" y="610"/>
                  </a:moveTo>
                  <a:cubicBezTo>
                    <a:pt x="786" y="467"/>
                    <a:pt x="647" y="418"/>
                    <a:pt x="647" y="418"/>
                  </a:cubicBezTo>
                  <a:cubicBezTo>
                    <a:pt x="765" y="361"/>
                    <a:pt x="750" y="218"/>
                    <a:pt x="750" y="218"/>
                  </a:cubicBezTo>
                  <a:cubicBezTo>
                    <a:pt x="737" y="0"/>
                    <a:pt x="447" y="10"/>
                    <a:pt x="447" y="10"/>
                  </a:cubicBezTo>
                  <a:cubicBezTo>
                    <a:pt x="0" y="10"/>
                    <a:pt x="0" y="10"/>
                    <a:pt x="0" y="10"/>
                  </a:cubicBezTo>
                  <a:cubicBezTo>
                    <a:pt x="0" y="825"/>
                    <a:pt x="0" y="825"/>
                    <a:pt x="0" y="825"/>
                  </a:cubicBezTo>
                  <a:cubicBezTo>
                    <a:pt x="505" y="825"/>
                    <a:pt x="505" y="825"/>
                    <a:pt x="505" y="825"/>
                  </a:cubicBezTo>
                  <a:cubicBezTo>
                    <a:pt x="802" y="824"/>
                    <a:pt x="781" y="610"/>
                    <a:pt x="781" y="610"/>
                  </a:cubicBezTo>
                  <a:close/>
                  <a:moveTo>
                    <a:pt x="495" y="673"/>
                  </a:moveTo>
                  <a:cubicBezTo>
                    <a:pt x="495" y="673"/>
                    <a:pt x="495" y="673"/>
                    <a:pt x="495" y="673"/>
                  </a:cubicBezTo>
                  <a:cubicBezTo>
                    <a:pt x="192" y="673"/>
                    <a:pt x="192" y="673"/>
                    <a:pt x="192" y="673"/>
                  </a:cubicBezTo>
                  <a:cubicBezTo>
                    <a:pt x="192" y="498"/>
                    <a:pt x="192" y="498"/>
                    <a:pt x="192" y="498"/>
                  </a:cubicBezTo>
                  <a:cubicBezTo>
                    <a:pt x="493" y="498"/>
                    <a:pt x="493" y="498"/>
                    <a:pt x="493" y="498"/>
                  </a:cubicBezTo>
                  <a:cubicBezTo>
                    <a:pt x="504" y="500"/>
                    <a:pt x="504" y="500"/>
                    <a:pt x="504" y="500"/>
                  </a:cubicBezTo>
                  <a:cubicBezTo>
                    <a:pt x="504" y="500"/>
                    <a:pt x="561" y="509"/>
                    <a:pt x="582" y="557"/>
                  </a:cubicBezTo>
                  <a:cubicBezTo>
                    <a:pt x="582" y="557"/>
                    <a:pt x="594" y="601"/>
                    <a:pt x="568" y="635"/>
                  </a:cubicBezTo>
                  <a:cubicBezTo>
                    <a:pt x="568" y="635"/>
                    <a:pt x="549" y="665"/>
                    <a:pt x="495" y="673"/>
                  </a:cubicBezTo>
                  <a:close/>
                  <a:moveTo>
                    <a:pt x="559" y="295"/>
                  </a:moveTo>
                  <a:cubicBezTo>
                    <a:pt x="559" y="295"/>
                    <a:pt x="539" y="330"/>
                    <a:pt x="485" y="337"/>
                  </a:cubicBezTo>
                  <a:cubicBezTo>
                    <a:pt x="192" y="337"/>
                    <a:pt x="192" y="337"/>
                    <a:pt x="192" y="337"/>
                  </a:cubicBezTo>
                  <a:cubicBezTo>
                    <a:pt x="192" y="169"/>
                    <a:pt x="192" y="169"/>
                    <a:pt x="192" y="169"/>
                  </a:cubicBezTo>
                  <a:cubicBezTo>
                    <a:pt x="484" y="169"/>
                    <a:pt x="484" y="169"/>
                    <a:pt x="484" y="169"/>
                  </a:cubicBezTo>
                  <a:cubicBezTo>
                    <a:pt x="484" y="169"/>
                    <a:pt x="547" y="166"/>
                    <a:pt x="568" y="212"/>
                  </a:cubicBezTo>
                  <a:cubicBezTo>
                    <a:pt x="568" y="212"/>
                    <a:pt x="581" y="262"/>
                    <a:pt x="559" y="295"/>
                  </a:cubicBez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3" name="组合 52"/>
          <p:cNvGrpSpPr/>
          <p:nvPr/>
        </p:nvGrpSpPr>
        <p:grpSpPr>
          <a:xfrm>
            <a:off x="1150795" y="4059437"/>
            <a:ext cx="1278370" cy="360287"/>
            <a:chOff x="4886326" y="2781300"/>
            <a:chExt cx="3154362" cy="889001"/>
          </a:xfrm>
        </p:grpSpPr>
        <p:sp>
          <p:nvSpPr>
            <p:cNvPr id="54" name="Rectangle 23"/>
            <p:cNvSpPr>
              <a:spLocks noChangeArrowheads="1"/>
            </p:cNvSpPr>
            <p:nvPr/>
          </p:nvSpPr>
          <p:spPr bwMode="auto">
            <a:xfrm>
              <a:off x="6823076" y="3319463"/>
              <a:ext cx="44450" cy="11430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5" name="Rectangle 24"/>
            <p:cNvSpPr>
              <a:spLocks noChangeArrowheads="1"/>
            </p:cNvSpPr>
            <p:nvPr/>
          </p:nvSpPr>
          <p:spPr bwMode="auto">
            <a:xfrm>
              <a:off x="6823076" y="3270250"/>
              <a:ext cx="44450" cy="28575"/>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6" name="Rectangle 25"/>
            <p:cNvSpPr>
              <a:spLocks noChangeArrowheads="1"/>
            </p:cNvSpPr>
            <p:nvPr/>
          </p:nvSpPr>
          <p:spPr bwMode="auto">
            <a:xfrm>
              <a:off x="6751638" y="3270250"/>
              <a:ext cx="44450" cy="163513"/>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7" name="Freeform 26"/>
            <p:cNvSpPr/>
            <p:nvPr/>
          </p:nvSpPr>
          <p:spPr bwMode="auto">
            <a:xfrm>
              <a:off x="7888288" y="3316288"/>
              <a:ext cx="152400" cy="117475"/>
            </a:xfrm>
            <a:custGeom>
              <a:avLst/>
              <a:gdLst>
                <a:gd name="T0" fmla="*/ 0 w 47"/>
                <a:gd name="T1" fmla="*/ 36 h 36"/>
                <a:gd name="T2" fmla="*/ 0 w 47"/>
                <a:gd name="T3" fmla="*/ 1 h 36"/>
                <a:gd name="T4" fmla="*/ 5 w 47"/>
                <a:gd name="T5" fmla="*/ 1 h 36"/>
                <a:gd name="T6" fmla="*/ 5 w 47"/>
                <a:gd name="T7" fmla="*/ 6 h 36"/>
                <a:gd name="T8" fmla="*/ 9 w 47"/>
                <a:gd name="T9" fmla="*/ 1 h 36"/>
                <a:gd name="T10" fmla="*/ 16 w 47"/>
                <a:gd name="T11" fmla="*/ 0 h 36"/>
                <a:gd name="T12" fmla="*/ 22 w 47"/>
                <a:gd name="T13" fmla="*/ 1 h 36"/>
                <a:gd name="T14" fmla="*/ 26 w 47"/>
                <a:gd name="T15" fmla="*/ 6 h 36"/>
                <a:gd name="T16" fmla="*/ 37 w 47"/>
                <a:gd name="T17" fmla="*/ 0 h 36"/>
                <a:gd name="T18" fmla="*/ 45 w 47"/>
                <a:gd name="T19" fmla="*/ 3 h 36"/>
                <a:gd name="T20" fmla="*/ 47 w 47"/>
                <a:gd name="T21" fmla="*/ 12 h 36"/>
                <a:gd name="T22" fmla="*/ 47 w 47"/>
                <a:gd name="T23" fmla="*/ 36 h 36"/>
                <a:gd name="T24" fmla="*/ 41 w 47"/>
                <a:gd name="T25" fmla="*/ 36 h 36"/>
                <a:gd name="T26" fmla="*/ 41 w 47"/>
                <a:gd name="T27" fmla="*/ 14 h 36"/>
                <a:gd name="T28" fmla="*/ 41 w 47"/>
                <a:gd name="T29" fmla="*/ 9 h 36"/>
                <a:gd name="T30" fmla="*/ 39 w 47"/>
                <a:gd name="T31" fmla="*/ 6 h 36"/>
                <a:gd name="T32" fmla="*/ 35 w 47"/>
                <a:gd name="T33" fmla="*/ 5 h 36"/>
                <a:gd name="T34" fmla="*/ 29 w 47"/>
                <a:gd name="T35" fmla="*/ 7 h 36"/>
                <a:gd name="T36" fmla="*/ 27 w 47"/>
                <a:gd name="T37" fmla="*/ 15 h 36"/>
                <a:gd name="T38" fmla="*/ 27 w 47"/>
                <a:gd name="T39" fmla="*/ 36 h 36"/>
                <a:gd name="T40" fmla="*/ 21 w 47"/>
                <a:gd name="T41" fmla="*/ 36 h 36"/>
                <a:gd name="T42" fmla="*/ 21 w 47"/>
                <a:gd name="T43" fmla="*/ 13 h 36"/>
                <a:gd name="T44" fmla="*/ 19 w 47"/>
                <a:gd name="T45" fmla="*/ 7 h 36"/>
                <a:gd name="T46" fmla="*/ 14 w 47"/>
                <a:gd name="T47" fmla="*/ 5 h 36"/>
                <a:gd name="T48" fmla="*/ 10 w 47"/>
                <a:gd name="T49" fmla="*/ 6 h 36"/>
                <a:gd name="T50" fmla="*/ 7 w 47"/>
                <a:gd name="T51" fmla="*/ 10 h 36"/>
                <a:gd name="T52" fmla="*/ 6 w 47"/>
                <a:gd name="T53" fmla="*/ 18 h 36"/>
                <a:gd name="T54" fmla="*/ 6 w 47"/>
                <a:gd name="T55" fmla="*/ 36 h 36"/>
                <a:gd name="T56" fmla="*/ 0 w 47"/>
                <a:gd name="T5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 h="36">
                  <a:moveTo>
                    <a:pt x="0" y="36"/>
                  </a:moveTo>
                  <a:cubicBezTo>
                    <a:pt x="0" y="1"/>
                    <a:pt x="0" y="1"/>
                    <a:pt x="0" y="1"/>
                  </a:cubicBezTo>
                  <a:cubicBezTo>
                    <a:pt x="5" y="1"/>
                    <a:pt x="5" y="1"/>
                    <a:pt x="5" y="1"/>
                  </a:cubicBezTo>
                  <a:cubicBezTo>
                    <a:pt x="5" y="6"/>
                    <a:pt x="5" y="6"/>
                    <a:pt x="5" y="6"/>
                  </a:cubicBezTo>
                  <a:cubicBezTo>
                    <a:pt x="6" y="5"/>
                    <a:pt x="8" y="3"/>
                    <a:pt x="9" y="1"/>
                  </a:cubicBezTo>
                  <a:cubicBezTo>
                    <a:pt x="11" y="0"/>
                    <a:pt x="13" y="0"/>
                    <a:pt x="16" y="0"/>
                  </a:cubicBezTo>
                  <a:cubicBezTo>
                    <a:pt x="18" y="0"/>
                    <a:pt x="20" y="0"/>
                    <a:pt x="22" y="1"/>
                  </a:cubicBezTo>
                  <a:cubicBezTo>
                    <a:pt x="24" y="2"/>
                    <a:pt x="25" y="4"/>
                    <a:pt x="26" y="6"/>
                  </a:cubicBezTo>
                  <a:cubicBezTo>
                    <a:pt x="28" y="2"/>
                    <a:pt x="32" y="0"/>
                    <a:pt x="37" y="0"/>
                  </a:cubicBezTo>
                  <a:cubicBezTo>
                    <a:pt x="40" y="0"/>
                    <a:pt x="42" y="1"/>
                    <a:pt x="45" y="3"/>
                  </a:cubicBezTo>
                  <a:cubicBezTo>
                    <a:pt x="46" y="5"/>
                    <a:pt x="47" y="8"/>
                    <a:pt x="47" y="12"/>
                  </a:cubicBezTo>
                  <a:cubicBezTo>
                    <a:pt x="47" y="36"/>
                    <a:pt x="47" y="36"/>
                    <a:pt x="47" y="36"/>
                  </a:cubicBezTo>
                  <a:cubicBezTo>
                    <a:pt x="41" y="36"/>
                    <a:pt x="41" y="36"/>
                    <a:pt x="41" y="36"/>
                  </a:cubicBezTo>
                  <a:cubicBezTo>
                    <a:pt x="41" y="14"/>
                    <a:pt x="41" y="14"/>
                    <a:pt x="41" y="14"/>
                  </a:cubicBezTo>
                  <a:cubicBezTo>
                    <a:pt x="41" y="11"/>
                    <a:pt x="41" y="10"/>
                    <a:pt x="41" y="9"/>
                  </a:cubicBezTo>
                  <a:cubicBezTo>
                    <a:pt x="41" y="7"/>
                    <a:pt x="39" y="6"/>
                    <a:pt x="39" y="6"/>
                  </a:cubicBezTo>
                  <a:cubicBezTo>
                    <a:pt x="38" y="5"/>
                    <a:pt x="37" y="5"/>
                    <a:pt x="35" y="5"/>
                  </a:cubicBezTo>
                  <a:cubicBezTo>
                    <a:pt x="32" y="5"/>
                    <a:pt x="30" y="6"/>
                    <a:pt x="29" y="7"/>
                  </a:cubicBezTo>
                  <a:cubicBezTo>
                    <a:pt x="27" y="9"/>
                    <a:pt x="27" y="10"/>
                    <a:pt x="27" y="15"/>
                  </a:cubicBezTo>
                  <a:cubicBezTo>
                    <a:pt x="27" y="36"/>
                    <a:pt x="27" y="36"/>
                    <a:pt x="27" y="36"/>
                  </a:cubicBezTo>
                  <a:cubicBezTo>
                    <a:pt x="21" y="36"/>
                    <a:pt x="21" y="36"/>
                    <a:pt x="21" y="36"/>
                  </a:cubicBezTo>
                  <a:cubicBezTo>
                    <a:pt x="21" y="13"/>
                    <a:pt x="21" y="13"/>
                    <a:pt x="21" y="13"/>
                  </a:cubicBezTo>
                  <a:cubicBezTo>
                    <a:pt x="21" y="9"/>
                    <a:pt x="20" y="8"/>
                    <a:pt x="19" y="7"/>
                  </a:cubicBezTo>
                  <a:cubicBezTo>
                    <a:pt x="18" y="6"/>
                    <a:pt x="17" y="5"/>
                    <a:pt x="14" y="5"/>
                  </a:cubicBezTo>
                  <a:cubicBezTo>
                    <a:pt x="13" y="5"/>
                    <a:pt x="11" y="5"/>
                    <a:pt x="10" y="6"/>
                  </a:cubicBezTo>
                  <a:cubicBezTo>
                    <a:pt x="9" y="7"/>
                    <a:pt x="7" y="9"/>
                    <a:pt x="7" y="10"/>
                  </a:cubicBezTo>
                  <a:cubicBezTo>
                    <a:pt x="6" y="12"/>
                    <a:pt x="6" y="13"/>
                    <a:pt x="6" y="18"/>
                  </a:cubicBezTo>
                  <a:cubicBezTo>
                    <a:pt x="6" y="36"/>
                    <a:pt x="6" y="36"/>
                    <a:pt x="6" y="36"/>
                  </a:cubicBezTo>
                  <a:lnTo>
                    <a:pt x="0" y="3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Freeform 27"/>
            <p:cNvSpPr/>
            <p:nvPr/>
          </p:nvSpPr>
          <p:spPr bwMode="auto">
            <a:xfrm>
              <a:off x="7618413" y="3313113"/>
              <a:ext cx="103188" cy="123825"/>
            </a:xfrm>
            <a:custGeom>
              <a:avLst/>
              <a:gdLst>
                <a:gd name="T0" fmla="*/ 32 w 32"/>
                <a:gd name="T1" fmla="*/ 32 h 38"/>
                <a:gd name="T2" fmla="*/ 19 w 32"/>
                <a:gd name="T3" fmla="*/ 38 h 38"/>
                <a:gd name="T4" fmla="*/ 0 w 32"/>
                <a:gd name="T5" fmla="*/ 19 h 38"/>
                <a:gd name="T6" fmla="*/ 19 w 32"/>
                <a:gd name="T7" fmla="*/ 0 h 38"/>
                <a:gd name="T8" fmla="*/ 32 w 32"/>
                <a:gd name="T9" fmla="*/ 5 h 38"/>
                <a:gd name="T10" fmla="*/ 29 w 32"/>
                <a:gd name="T11" fmla="*/ 11 h 38"/>
                <a:gd name="T12" fmla="*/ 19 w 32"/>
                <a:gd name="T13" fmla="*/ 6 h 38"/>
                <a:gd name="T14" fmla="*/ 6 w 32"/>
                <a:gd name="T15" fmla="*/ 19 h 38"/>
                <a:gd name="T16" fmla="*/ 19 w 32"/>
                <a:gd name="T17" fmla="*/ 32 h 38"/>
                <a:gd name="T18" fmla="*/ 29 w 32"/>
                <a:gd name="T19" fmla="*/ 26 h 38"/>
                <a:gd name="T20" fmla="*/ 32 w 32"/>
                <a:gd name="T21"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8">
                  <a:moveTo>
                    <a:pt x="32" y="32"/>
                  </a:moveTo>
                  <a:cubicBezTo>
                    <a:pt x="30" y="34"/>
                    <a:pt x="26" y="38"/>
                    <a:pt x="19" y="38"/>
                  </a:cubicBezTo>
                  <a:cubicBezTo>
                    <a:pt x="9" y="38"/>
                    <a:pt x="0" y="30"/>
                    <a:pt x="0" y="19"/>
                  </a:cubicBezTo>
                  <a:cubicBezTo>
                    <a:pt x="0" y="8"/>
                    <a:pt x="9" y="0"/>
                    <a:pt x="19" y="0"/>
                  </a:cubicBezTo>
                  <a:cubicBezTo>
                    <a:pt x="26" y="0"/>
                    <a:pt x="30" y="4"/>
                    <a:pt x="32" y="5"/>
                  </a:cubicBezTo>
                  <a:cubicBezTo>
                    <a:pt x="31" y="7"/>
                    <a:pt x="30" y="10"/>
                    <a:pt x="29" y="11"/>
                  </a:cubicBezTo>
                  <a:cubicBezTo>
                    <a:pt x="26" y="7"/>
                    <a:pt x="22" y="6"/>
                    <a:pt x="19" y="6"/>
                  </a:cubicBezTo>
                  <a:cubicBezTo>
                    <a:pt x="12" y="6"/>
                    <a:pt x="6" y="12"/>
                    <a:pt x="6" y="19"/>
                  </a:cubicBezTo>
                  <a:cubicBezTo>
                    <a:pt x="6" y="26"/>
                    <a:pt x="12" y="32"/>
                    <a:pt x="19" y="32"/>
                  </a:cubicBezTo>
                  <a:cubicBezTo>
                    <a:pt x="23" y="32"/>
                    <a:pt x="27" y="30"/>
                    <a:pt x="29" y="26"/>
                  </a:cubicBezTo>
                  <a:cubicBezTo>
                    <a:pt x="30" y="29"/>
                    <a:pt x="31" y="31"/>
                    <a:pt x="32"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Rectangle 28"/>
            <p:cNvSpPr>
              <a:spLocks noChangeArrowheads="1"/>
            </p:cNvSpPr>
            <p:nvPr/>
          </p:nvSpPr>
          <p:spPr bwMode="auto">
            <a:xfrm>
              <a:off x="7575551" y="3414713"/>
              <a:ext cx="20638" cy="1905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0" name="Freeform 29"/>
            <p:cNvSpPr>
              <a:spLocks noEditPoints="1"/>
            </p:cNvSpPr>
            <p:nvPr/>
          </p:nvSpPr>
          <p:spPr bwMode="auto">
            <a:xfrm>
              <a:off x="6527801" y="3270250"/>
              <a:ext cx="217488" cy="163513"/>
            </a:xfrm>
            <a:custGeom>
              <a:avLst/>
              <a:gdLst>
                <a:gd name="T0" fmla="*/ 88 w 137"/>
                <a:gd name="T1" fmla="*/ 0 h 103"/>
                <a:gd name="T2" fmla="*/ 53 w 137"/>
                <a:gd name="T3" fmla="*/ 0 h 103"/>
                <a:gd name="T4" fmla="*/ 0 w 137"/>
                <a:gd name="T5" fmla="*/ 103 h 103"/>
                <a:gd name="T6" fmla="*/ 30 w 137"/>
                <a:gd name="T7" fmla="*/ 103 h 103"/>
                <a:gd name="T8" fmla="*/ 38 w 137"/>
                <a:gd name="T9" fmla="*/ 82 h 103"/>
                <a:gd name="T10" fmla="*/ 96 w 137"/>
                <a:gd name="T11" fmla="*/ 82 h 103"/>
                <a:gd name="T12" fmla="*/ 104 w 137"/>
                <a:gd name="T13" fmla="*/ 103 h 103"/>
                <a:gd name="T14" fmla="*/ 137 w 137"/>
                <a:gd name="T15" fmla="*/ 103 h 103"/>
                <a:gd name="T16" fmla="*/ 88 w 137"/>
                <a:gd name="T17" fmla="*/ 0 h 103"/>
                <a:gd name="T18" fmla="*/ 49 w 137"/>
                <a:gd name="T19" fmla="*/ 62 h 103"/>
                <a:gd name="T20" fmla="*/ 67 w 137"/>
                <a:gd name="T21" fmla="*/ 22 h 103"/>
                <a:gd name="T22" fmla="*/ 85 w 137"/>
                <a:gd name="T23" fmla="*/ 62 h 103"/>
                <a:gd name="T24" fmla="*/ 49 w 137"/>
                <a:gd name="T25" fmla="*/ 6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03">
                  <a:moveTo>
                    <a:pt x="88" y="0"/>
                  </a:moveTo>
                  <a:lnTo>
                    <a:pt x="53" y="0"/>
                  </a:lnTo>
                  <a:lnTo>
                    <a:pt x="0" y="103"/>
                  </a:lnTo>
                  <a:lnTo>
                    <a:pt x="30" y="103"/>
                  </a:lnTo>
                  <a:lnTo>
                    <a:pt x="38" y="82"/>
                  </a:lnTo>
                  <a:lnTo>
                    <a:pt x="96" y="82"/>
                  </a:lnTo>
                  <a:lnTo>
                    <a:pt x="104" y="103"/>
                  </a:lnTo>
                  <a:lnTo>
                    <a:pt x="137" y="103"/>
                  </a:lnTo>
                  <a:lnTo>
                    <a:pt x="88" y="0"/>
                  </a:lnTo>
                  <a:close/>
                  <a:moveTo>
                    <a:pt x="49" y="62"/>
                  </a:moveTo>
                  <a:lnTo>
                    <a:pt x="67" y="22"/>
                  </a:lnTo>
                  <a:lnTo>
                    <a:pt x="85" y="62"/>
                  </a:lnTo>
                  <a:lnTo>
                    <a:pt x="49" y="62"/>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1" name="Freeform 30"/>
            <p:cNvSpPr>
              <a:spLocks noEditPoints="1"/>
            </p:cNvSpPr>
            <p:nvPr/>
          </p:nvSpPr>
          <p:spPr bwMode="auto">
            <a:xfrm>
              <a:off x="6894513" y="3270250"/>
              <a:ext cx="152400" cy="166688"/>
            </a:xfrm>
            <a:custGeom>
              <a:avLst/>
              <a:gdLst>
                <a:gd name="T0" fmla="*/ 43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3 w 47"/>
                <a:gd name="T29" fmla="*/ 46 h 51"/>
                <a:gd name="T30" fmla="*/ 47 w 47"/>
                <a:gd name="T31" fmla="*/ 32 h 51"/>
                <a:gd name="T32" fmla="*/ 43 w 47"/>
                <a:gd name="T33" fmla="*/ 19 h 51"/>
                <a:gd name="T34" fmla="*/ 31 w 47"/>
                <a:gd name="T35" fmla="*/ 40 h 51"/>
                <a:gd name="T36" fmla="*/ 24 w 47"/>
                <a:gd name="T37" fmla="*/ 42 h 51"/>
                <a:gd name="T38" fmla="*/ 17 w 47"/>
                <a:gd name="T39" fmla="*/ 40 h 51"/>
                <a:gd name="T40" fmla="*/ 14 w 47"/>
                <a:gd name="T41" fmla="*/ 32 h 51"/>
                <a:gd name="T42" fmla="*/ 17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3" y="19"/>
                  </a:moveTo>
                  <a:cubicBezTo>
                    <a:pt x="39" y="15"/>
                    <a:pt x="35" y="14"/>
                    <a:pt x="30" y="14"/>
                  </a:cubicBezTo>
                  <a:cubicBezTo>
                    <a:pt x="28" y="14"/>
                    <a:pt x="25" y="14"/>
                    <a:pt x="23" y="15"/>
                  </a:cubicBezTo>
                  <a:cubicBezTo>
                    <a:pt x="20" y="16"/>
                    <a:pt x="17"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8" y="51"/>
                    <a:pt x="29" y="51"/>
                  </a:cubicBezTo>
                  <a:cubicBezTo>
                    <a:pt x="35" y="51"/>
                    <a:pt x="39" y="49"/>
                    <a:pt x="43" y="46"/>
                  </a:cubicBezTo>
                  <a:cubicBezTo>
                    <a:pt x="46" y="42"/>
                    <a:pt x="47" y="38"/>
                    <a:pt x="47" y="32"/>
                  </a:cubicBezTo>
                  <a:cubicBezTo>
                    <a:pt x="47" y="26"/>
                    <a:pt x="46" y="23"/>
                    <a:pt x="43" y="19"/>
                  </a:cubicBezTo>
                  <a:close/>
                  <a:moveTo>
                    <a:pt x="31" y="40"/>
                  </a:moveTo>
                  <a:cubicBezTo>
                    <a:pt x="29" y="41"/>
                    <a:pt x="27" y="42"/>
                    <a:pt x="24" y="42"/>
                  </a:cubicBezTo>
                  <a:cubicBezTo>
                    <a:pt x="21" y="42"/>
                    <a:pt x="18" y="41"/>
                    <a:pt x="17" y="40"/>
                  </a:cubicBezTo>
                  <a:cubicBezTo>
                    <a:pt x="15" y="38"/>
                    <a:pt x="14" y="35"/>
                    <a:pt x="14" y="32"/>
                  </a:cubicBezTo>
                  <a:cubicBezTo>
                    <a:pt x="14" y="28"/>
                    <a:pt x="15" y="25"/>
                    <a:pt x="17" y="23"/>
                  </a:cubicBezTo>
                  <a:cubicBezTo>
                    <a:pt x="18" y="21"/>
                    <a:pt x="21" y="21"/>
                    <a:pt x="24" y="21"/>
                  </a:cubicBezTo>
                  <a:cubicBezTo>
                    <a:pt x="27" y="21"/>
                    <a:pt x="29" y="22"/>
                    <a:pt x="31" y="23"/>
                  </a:cubicBezTo>
                  <a:cubicBezTo>
                    <a:pt x="33" y="26"/>
                    <a:pt x="33" y="28"/>
                    <a:pt x="33" y="31"/>
                  </a:cubicBezTo>
                  <a:cubicBezTo>
                    <a:pt x="33" y="35"/>
                    <a:pt x="33"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2" name="Freeform 31"/>
            <p:cNvSpPr>
              <a:spLocks noEditPoints="1"/>
            </p:cNvSpPr>
            <p:nvPr/>
          </p:nvSpPr>
          <p:spPr bwMode="auto">
            <a:xfrm>
              <a:off x="7227888" y="3270250"/>
              <a:ext cx="153988" cy="166688"/>
            </a:xfrm>
            <a:custGeom>
              <a:avLst/>
              <a:gdLst>
                <a:gd name="T0" fmla="*/ 42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2 w 47"/>
                <a:gd name="T29" fmla="*/ 46 h 51"/>
                <a:gd name="T30" fmla="*/ 47 w 47"/>
                <a:gd name="T31" fmla="*/ 32 h 51"/>
                <a:gd name="T32" fmla="*/ 42 w 47"/>
                <a:gd name="T33" fmla="*/ 19 h 51"/>
                <a:gd name="T34" fmla="*/ 31 w 47"/>
                <a:gd name="T35" fmla="*/ 40 h 51"/>
                <a:gd name="T36" fmla="*/ 24 w 47"/>
                <a:gd name="T37" fmla="*/ 42 h 51"/>
                <a:gd name="T38" fmla="*/ 16 w 47"/>
                <a:gd name="T39" fmla="*/ 40 h 51"/>
                <a:gd name="T40" fmla="*/ 14 w 47"/>
                <a:gd name="T41" fmla="*/ 32 h 51"/>
                <a:gd name="T42" fmla="*/ 16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2" y="19"/>
                  </a:moveTo>
                  <a:cubicBezTo>
                    <a:pt x="39" y="15"/>
                    <a:pt x="35" y="14"/>
                    <a:pt x="30" y="14"/>
                  </a:cubicBezTo>
                  <a:cubicBezTo>
                    <a:pt x="27" y="14"/>
                    <a:pt x="25" y="14"/>
                    <a:pt x="23" y="15"/>
                  </a:cubicBezTo>
                  <a:cubicBezTo>
                    <a:pt x="20" y="16"/>
                    <a:pt x="16"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7" y="51"/>
                    <a:pt x="29" y="51"/>
                  </a:cubicBezTo>
                  <a:cubicBezTo>
                    <a:pt x="35" y="51"/>
                    <a:pt x="39" y="49"/>
                    <a:pt x="42" y="46"/>
                  </a:cubicBezTo>
                  <a:cubicBezTo>
                    <a:pt x="45" y="42"/>
                    <a:pt x="47" y="38"/>
                    <a:pt x="47" y="32"/>
                  </a:cubicBezTo>
                  <a:cubicBezTo>
                    <a:pt x="47" y="26"/>
                    <a:pt x="46" y="23"/>
                    <a:pt x="42" y="19"/>
                  </a:cubicBezTo>
                  <a:close/>
                  <a:moveTo>
                    <a:pt x="31" y="40"/>
                  </a:moveTo>
                  <a:cubicBezTo>
                    <a:pt x="29" y="41"/>
                    <a:pt x="27" y="42"/>
                    <a:pt x="24" y="42"/>
                  </a:cubicBezTo>
                  <a:cubicBezTo>
                    <a:pt x="20" y="42"/>
                    <a:pt x="18" y="41"/>
                    <a:pt x="16" y="40"/>
                  </a:cubicBezTo>
                  <a:cubicBezTo>
                    <a:pt x="15" y="38"/>
                    <a:pt x="14" y="35"/>
                    <a:pt x="14" y="32"/>
                  </a:cubicBezTo>
                  <a:cubicBezTo>
                    <a:pt x="14" y="28"/>
                    <a:pt x="15" y="25"/>
                    <a:pt x="16" y="23"/>
                  </a:cubicBezTo>
                  <a:cubicBezTo>
                    <a:pt x="18" y="21"/>
                    <a:pt x="20" y="21"/>
                    <a:pt x="24" y="21"/>
                  </a:cubicBezTo>
                  <a:cubicBezTo>
                    <a:pt x="27" y="21"/>
                    <a:pt x="29" y="22"/>
                    <a:pt x="31" y="23"/>
                  </a:cubicBezTo>
                  <a:cubicBezTo>
                    <a:pt x="32" y="26"/>
                    <a:pt x="33" y="28"/>
                    <a:pt x="33" y="31"/>
                  </a:cubicBezTo>
                  <a:cubicBezTo>
                    <a:pt x="33" y="35"/>
                    <a:pt x="32"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3" name="Freeform 32"/>
            <p:cNvSpPr>
              <a:spLocks noEditPoints="1"/>
            </p:cNvSpPr>
            <p:nvPr/>
          </p:nvSpPr>
          <p:spPr bwMode="auto">
            <a:xfrm>
              <a:off x="7062788"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30 w 43"/>
                <a:gd name="T25" fmla="*/ 13 h 37"/>
                <a:gd name="T26" fmla="*/ 30 w 43"/>
                <a:gd name="T27" fmla="*/ 13 h 37"/>
                <a:gd name="T28" fmla="*/ 30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30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30 w 43"/>
                <a:gd name="T77" fmla="*/ 20 h 37"/>
                <a:gd name="T78" fmla="*/ 30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30" y="11"/>
                    <a:pt x="30" y="13"/>
                  </a:cubicBezTo>
                  <a:cubicBezTo>
                    <a:pt x="30" y="13"/>
                    <a:pt x="30" y="13"/>
                    <a:pt x="30" y="13"/>
                  </a:cubicBezTo>
                  <a:cubicBezTo>
                    <a:pt x="30" y="14"/>
                    <a:pt x="30" y="14"/>
                    <a:pt x="30"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30" y="21"/>
                  </a:moveTo>
                  <a:cubicBezTo>
                    <a:pt x="30" y="23"/>
                    <a:pt x="29" y="26"/>
                    <a:pt x="27" y="27"/>
                  </a:cubicBezTo>
                  <a:cubicBezTo>
                    <a:pt x="26" y="28"/>
                    <a:pt x="25" y="29"/>
                    <a:pt x="22" y="29"/>
                  </a:cubicBezTo>
                  <a:cubicBezTo>
                    <a:pt x="22" y="29"/>
                    <a:pt x="21" y="29"/>
                    <a:pt x="20" y="29"/>
                  </a:cubicBezTo>
                  <a:cubicBezTo>
                    <a:pt x="18" y="29"/>
                    <a:pt x="17" y="29"/>
                    <a:pt x="15" y="28"/>
                  </a:cubicBezTo>
                  <a:cubicBezTo>
                    <a:pt x="14" y="27"/>
                    <a:pt x="14" y="26"/>
                    <a:pt x="14" y="25"/>
                  </a:cubicBezTo>
                  <a:cubicBezTo>
                    <a:pt x="14" y="23"/>
                    <a:pt x="15" y="22"/>
                    <a:pt x="17" y="21"/>
                  </a:cubicBezTo>
                  <a:cubicBezTo>
                    <a:pt x="18" y="21"/>
                    <a:pt x="20" y="20"/>
                    <a:pt x="22" y="20"/>
                  </a:cubicBezTo>
                  <a:cubicBezTo>
                    <a:pt x="24" y="20"/>
                    <a:pt x="26" y="20"/>
                    <a:pt x="29" y="20"/>
                  </a:cubicBezTo>
                  <a:cubicBezTo>
                    <a:pt x="30" y="20"/>
                    <a:pt x="30" y="20"/>
                    <a:pt x="30" y="20"/>
                  </a:cubicBezTo>
                  <a:lnTo>
                    <a:pt x="30"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4" name="Freeform 33"/>
            <p:cNvSpPr>
              <a:spLocks noEditPoints="1"/>
            </p:cNvSpPr>
            <p:nvPr/>
          </p:nvSpPr>
          <p:spPr bwMode="auto">
            <a:xfrm>
              <a:off x="7397751"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29 w 43"/>
                <a:gd name="T25" fmla="*/ 13 h 37"/>
                <a:gd name="T26" fmla="*/ 29 w 43"/>
                <a:gd name="T27" fmla="*/ 13 h 37"/>
                <a:gd name="T28" fmla="*/ 29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29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29 w 43"/>
                <a:gd name="T77" fmla="*/ 20 h 37"/>
                <a:gd name="T78" fmla="*/ 29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29" y="11"/>
                    <a:pt x="29" y="13"/>
                  </a:cubicBezTo>
                  <a:cubicBezTo>
                    <a:pt x="29" y="13"/>
                    <a:pt x="29" y="13"/>
                    <a:pt x="29" y="13"/>
                  </a:cubicBezTo>
                  <a:cubicBezTo>
                    <a:pt x="29" y="14"/>
                    <a:pt x="29" y="14"/>
                    <a:pt x="29"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29" y="21"/>
                  </a:moveTo>
                  <a:cubicBezTo>
                    <a:pt x="29" y="23"/>
                    <a:pt x="29" y="26"/>
                    <a:pt x="27" y="27"/>
                  </a:cubicBezTo>
                  <a:cubicBezTo>
                    <a:pt x="26" y="28"/>
                    <a:pt x="25" y="29"/>
                    <a:pt x="22" y="29"/>
                  </a:cubicBezTo>
                  <a:cubicBezTo>
                    <a:pt x="22" y="29"/>
                    <a:pt x="21" y="29"/>
                    <a:pt x="20" y="29"/>
                  </a:cubicBezTo>
                  <a:cubicBezTo>
                    <a:pt x="18" y="29"/>
                    <a:pt x="16" y="29"/>
                    <a:pt x="15" y="28"/>
                  </a:cubicBezTo>
                  <a:cubicBezTo>
                    <a:pt x="14" y="27"/>
                    <a:pt x="14" y="26"/>
                    <a:pt x="14" y="25"/>
                  </a:cubicBezTo>
                  <a:cubicBezTo>
                    <a:pt x="14" y="23"/>
                    <a:pt x="15" y="22"/>
                    <a:pt x="17" y="21"/>
                  </a:cubicBezTo>
                  <a:cubicBezTo>
                    <a:pt x="18" y="21"/>
                    <a:pt x="20" y="20"/>
                    <a:pt x="22" y="20"/>
                  </a:cubicBezTo>
                  <a:cubicBezTo>
                    <a:pt x="23" y="20"/>
                    <a:pt x="26" y="20"/>
                    <a:pt x="29" y="20"/>
                  </a:cubicBezTo>
                  <a:cubicBezTo>
                    <a:pt x="29" y="20"/>
                    <a:pt x="29" y="20"/>
                    <a:pt x="29" y="20"/>
                  </a:cubicBezTo>
                  <a:lnTo>
                    <a:pt x="29"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5" name="Freeform 34"/>
            <p:cNvSpPr>
              <a:spLocks noEditPoints="1"/>
            </p:cNvSpPr>
            <p:nvPr/>
          </p:nvSpPr>
          <p:spPr bwMode="auto">
            <a:xfrm>
              <a:off x="7739063" y="3313113"/>
              <a:ext cx="119063" cy="123825"/>
            </a:xfrm>
            <a:custGeom>
              <a:avLst/>
              <a:gdLst>
                <a:gd name="T0" fmla="*/ 19 w 37"/>
                <a:gd name="T1" fmla="*/ 0 h 38"/>
                <a:gd name="T2" fmla="*/ 0 w 37"/>
                <a:gd name="T3" fmla="*/ 19 h 38"/>
                <a:gd name="T4" fmla="*/ 19 w 37"/>
                <a:gd name="T5" fmla="*/ 38 h 38"/>
                <a:gd name="T6" fmla="*/ 37 w 37"/>
                <a:gd name="T7" fmla="*/ 19 h 38"/>
                <a:gd name="T8" fmla="*/ 19 w 37"/>
                <a:gd name="T9" fmla="*/ 0 h 38"/>
                <a:gd name="T10" fmla="*/ 19 w 37"/>
                <a:gd name="T11" fmla="*/ 32 h 38"/>
                <a:gd name="T12" fmla="*/ 6 w 37"/>
                <a:gd name="T13" fmla="*/ 19 h 38"/>
                <a:gd name="T14" fmla="*/ 19 w 37"/>
                <a:gd name="T15" fmla="*/ 6 h 38"/>
                <a:gd name="T16" fmla="*/ 32 w 37"/>
                <a:gd name="T17" fmla="*/ 19 h 38"/>
                <a:gd name="T18" fmla="*/ 19 w 37"/>
                <a:gd name="T1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0"/>
                  </a:moveTo>
                  <a:cubicBezTo>
                    <a:pt x="8" y="0"/>
                    <a:pt x="0" y="8"/>
                    <a:pt x="0" y="19"/>
                  </a:cubicBezTo>
                  <a:cubicBezTo>
                    <a:pt x="0" y="29"/>
                    <a:pt x="8" y="38"/>
                    <a:pt x="19" y="38"/>
                  </a:cubicBezTo>
                  <a:cubicBezTo>
                    <a:pt x="29" y="38"/>
                    <a:pt x="37" y="29"/>
                    <a:pt x="37" y="19"/>
                  </a:cubicBezTo>
                  <a:cubicBezTo>
                    <a:pt x="37" y="8"/>
                    <a:pt x="29" y="0"/>
                    <a:pt x="19" y="0"/>
                  </a:cubicBezTo>
                  <a:close/>
                  <a:moveTo>
                    <a:pt x="19" y="32"/>
                  </a:moveTo>
                  <a:cubicBezTo>
                    <a:pt x="11" y="32"/>
                    <a:pt x="6" y="26"/>
                    <a:pt x="6" y="19"/>
                  </a:cubicBezTo>
                  <a:cubicBezTo>
                    <a:pt x="6" y="12"/>
                    <a:pt x="11" y="6"/>
                    <a:pt x="19" y="6"/>
                  </a:cubicBezTo>
                  <a:cubicBezTo>
                    <a:pt x="26" y="6"/>
                    <a:pt x="32" y="12"/>
                    <a:pt x="32" y="19"/>
                  </a:cubicBezTo>
                  <a:cubicBezTo>
                    <a:pt x="32" y="26"/>
                    <a:pt x="26" y="32"/>
                    <a:pt x="19"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6" name="Freeform 35"/>
            <p:cNvSpPr>
              <a:spLocks noEditPoints="1"/>
            </p:cNvSpPr>
            <p:nvPr/>
          </p:nvSpPr>
          <p:spPr bwMode="auto">
            <a:xfrm>
              <a:off x="6348413" y="2817813"/>
              <a:ext cx="400050" cy="400050"/>
            </a:xfrm>
            <a:custGeom>
              <a:avLst/>
              <a:gdLst>
                <a:gd name="T0" fmla="*/ 0 w 123"/>
                <a:gd name="T1" fmla="*/ 0 h 122"/>
                <a:gd name="T2" fmla="*/ 0 w 123"/>
                <a:gd name="T3" fmla="*/ 122 h 122"/>
                <a:gd name="T4" fmla="*/ 18 w 123"/>
                <a:gd name="T5" fmla="*/ 106 h 122"/>
                <a:gd name="T6" fmla="*/ 18 w 123"/>
                <a:gd name="T7" fmla="*/ 100 h 122"/>
                <a:gd name="T8" fmla="*/ 29 w 123"/>
                <a:gd name="T9" fmla="*/ 100 h 122"/>
                <a:gd name="T10" fmla="*/ 43 w 123"/>
                <a:gd name="T11" fmla="*/ 85 h 122"/>
                <a:gd name="T12" fmla="*/ 43 w 123"/>
                <a:gd name="T13" fmla="*/ 58 h 122"/>
                <a:gd name="T14" fmla="*/ 35 w 123"/>
                <a:gd name="T15" fmla="*/ 47 h 122"/>
                <a:gd name="T16" fmla="*/ 43 w 123"/>
                <a:gd name="T17" fmla="*/ 35 h 122"/>
                <a:gd name="T18" fmla="*/ 43 w 123"/>
                <a:gd name="T19" fmla="*/ 0 h 122"/>
                <a:gd name="T20" fmla="*/ 0 w 123"/>
                <a:gd name="T21" fmla="*/ 0 h 122"/>
                <a:gd name="T22" fmla="*/ 26 w 123"/>
                <a:gd name="T23" fmla="*/ 40 h 122"/>
                <a:gd name="T24" fmla="*/ 22 w 123"/>
                <a:gd name="T25" fmla="*/ 48 h 122"/>
                <a:gd name="T26" fmla="*/ 20 w 123"/>
                <a:gd name="T27" fmla="*/ 49 h 122"/>
                <a:gd name="T28" fmla="*/ 20 w 123"/>
                <a:gd name="T29" fmla="*/ 50 h 122"/>
                <a:gd name="T30" fmla="*/ 26 w 123"/>
                <a:gd name="T31" fmla="*/ 50 h 122"/>
                <a:gd name="T32" fmla="*/ 26 w 123"/>
                <a:gd name="T33" fmla="*/ 85 h 122"/>
                <a:gd name="T34" fmla="*/ 18 w 123"/>
                <a:gd name="T35" fmla="*/ 85 h 122"/>
                <a:gd name="T36" fmla="*/ 18 w 123"/>
                <a:gd name="T37" fmla="*/ 15 h 122"/>
                <a:gd name="T38" fmla="*/ 26 w 123"/>
                <a:gd name="T39" fmla="*/ 15 h 122"/>
                <a:gd name="T40" fmla="*/ 26 w 123"/>
                <a:gd name="T41" fmla="*/ 40 h 122"/>
                <a:gd name="T42" fmla="*/ 94 w 123"/>
                <a:gd name="T43" fmla="*/ 79 h 122"/>
                <a:gd name="T44" fmla="*/ 94 w 123"/>
                <a:gd name="T45" fmla="*/ 24 h 122"/>
                <a:gd name="T46" fmla="*/ 50 w 123"/>
                <a:gd name="T47" fmla="*/ 24 h 122"/>
                <a:gd name="T48" fmla="*/ 50 w 123"/>
                <a:gd name="T49" fmla="*/ 99 h 122"/>
                <a:gd name="T50" fmla="*/ 72 w 123"/>
                <a:gd name="T51" fmla="*/ 99 h 122"/>
                <a:gd name="T52" fmla="*/ 83 w 123"/>
                <a:gd name="T53" fmla="*/ 95 h 122"/>
                <a:gd name="T54" fmla="*/ 88 w 123"/>
                <a:gd name="T55" fmla="*/ 91 h 122"/>
                <a:gd name="T56" fmla="*/ 94 w 123"/>
                <a:gd name="T57" fmla="*/ 79 h 122"/>
                <a:gd name="T58" fmla="*/ 77 w 123"/>
                <a:gd name="T59" fmla="*/ 85 h 122"/>
                <a:gd name="T60" fmla="*/ 67 w 123"/>
                <a:gd name="T61" fmla="*/ 85 h 122"/>
                <a:gd name="T62" fmla="*/ 67 w 123"/>
                <a:gd name="T63" fmla="*/ 39 h 122"/>
                <a:gd name="T64" fmla="*/ 77 w 123"/>
                <a:gd name="T65" fmla="*/ 39 h 122"/>
                <a:gd name="T66" fmla="*/ 77 w 123"/>
                <a:gd name="T67" fmla="*/ 85 h 122"/>
                <a:gd name="T68" fmla="*/ 46 w 123"/>
                <a:gd name="T69" fmla="*/ 0 h 122"/>
                <a:gd name="T70" fmla="*/ 46 w 123"/>
                <a:gd name="T71" fmla="*/ 15 h 122"/>
                <a:gd name="T72" fmla="*/ 98 w 123"/>
                <a:gd name="T73" fmla="*/ 15 h 122"/>
                <a:gd name="T74" fmla="*/ 98 w 123"/>
                <a:gd name="T75" fmla="*/ 106 h 122"/>
                <a:gd name="T76" fmla="*/ 98 w 123"/>
                <a:gd name="T77" fmla="*/ 122 h 122"/>
                <a:gd name="T78" fmla="*/ 116 w 123"/>
                <a:gd name="T79" fmla="*/ 105 h 122"/>
                <a:gd name="T80" fmla="*/ 116 w 123"/>
                <a:gd name="T81" fmla="*/ 15 h 122"/>
                <a:gd name="T82" fmla="*/ 123 w 123"/>
                <a:gd name="T83" fmla="*/ 0 h 122"/>
                <a:gd name="T84" fmla="*/ 46 w 123"/>
                <a:gd name="T8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 h="122">
                  <a:moveTo>
                    <a:pt x="0" y="0"/>
                  </a:moveTo>
                  <a:cubicBezTo>
                    <a:pt x="0" y="122"/>
                    <a:pt x="0" y="122"/>
                    <a:pt x="0" y="122"/>
                  </a:cubicBezTo>
                  <a:cubicBezTo>
                    <a:pt x="9" y="122"/>
                    <a:pt x="18" y="115"/>
                    <a:pt x="18" y="106"/>
                  </a:cubicBezTo>
                  <a:cubicBezTo>
                    <a:pt x="18" y="100"/>
                    <a:pt x="18" y="100"/>
                    <a:pt x="18" y="100"/>
                  </a:cubicBezTo>
                  <a:cubicBezTo>
                    <a:pt x="29" y="100"/>
                    <a:pt x="29" y="100"/>
                    <a:pt x="29" y="100"/>
                  </a:cubicBezTo>
                  <a:cubicBezTo>
                    <a:pt x="35" y="99"/>
                    <a:pt x="43" y="90"/>
                    <a:pt x="43" y="85"/>
                  </a:cubicBezTo>
                  <a:cubicBezTo>
                    <a:pt x="43" y="74"/>
                    <a:pt x="43" y="69"/>
                    <a:pt x="43" y="58"/>
                  </a:cubicBezTo>
                  <a:cubicBezTo>
                    <a:pt x="43" y="53"/>
                    <a:pt x="37" y="49"/>
                    <a:pt x="35" y="47"/>
                  </a:cubicBezTo>
                  <a:cubicBezTo>
                    <a:pt x="37" y="45"/>
                    <a:pt x="43" y="40"/>
                    <a:pt x="43" y="35"/>
                  </a:cubicBezTo>
                  <a:cubicBezTo>
                    <a:pt x="43" y="20"/>
                    <a:pt x="43" y="15"/>
                    <a:pt x="43" y="0"/>
                  </a:cubicBezTo>
                  <a:lnTo>
                    <a:pt x="0" y="0"/>
                  </a:lnTo>
                  <a:close/>
                  <a:moveTo>
                    <a:pt x="26" y="40"/>
                  </a:moveTo>
                  <a:cubicBezTo>
                    <a:pt x="26" y="42"/>
                    <a:pt x="24" y="46"/>
                    <a:pt x="22" y="48"/>
                  </a:cubicBezTo>
                  <a:cubicBezTo>
                    <a:pt x="22" y="48"/>
                    <a:pt x="20" y="49"/>
                    <a:pt x="20" y="49"/>
                  </a:cubicBezTo>
                  <a:cubicBezTo>
                    <a:pt x="20" y="49"/>
                    <a:pt x="20" y="50"/>
                    <a:pt x="20" y="50"/>
                  </a:cubicBezTo>
                  <a:cubicBezTo>
                    <a:pt x="26" y="50"/>
                    <a:pt x="26" y="50"/>
                    <a:pt x="26" y="50"/>
                  </a:cubicBezTo>
                  <a:cubicBezTo>
                    <a:pt x="26" y="85"/>
                    <a:pt x="26" y="85"/>
                    <a:pt x="26" y="85"/>
                  </a:cubicBezTo>
                  <a:cubicBezTo>
                    <a:pt x="18" y="85"/>
                    <a:pt x="18" y="85"/>
                    <a:pt x="18" y="85"/>
                  </a:cubicBezTo>
                  <a:cubicBezTo>
                    <a:pt x="18" y="61"/>
                    <a:pt x="18" y="39"/>
                    <a:pt x="18" y="15"/>
                  </a:cubicBezTo>
                  <a:cubicBezTo>
                    <a:pt x="26" y="15"/>
                    <a:pt x="26" y="15"/>
                    <a:pt x="26" y="15"/>
                  </a:cubicBezTo>
                  <a:lnTo>
                    <a:pt x="26" y="40"/>
                  </a:lnTo>
                  <a:close/>
                  <a:moveTo>
                    <a:pt x="94" y="79"/>
                  </a:moveTo>
                  <a:cubicBezTo>
                    <a:pt x="94" y="24"/>
                    <a:pt x="94" y="24"/>
                    <a:pt x="94" y="24"/>
                  </a:cubicBezTo>
                  <a:cubicBezTo>
                    <a:pt x="50" y="24"/>
                    <a:pt x="50" y="24"/>
                    <a:pt x="50" y="24"/>
                  </a:cubicBezTo>
                  <a:cubicBezTo>
                    <a:pt x="50" y="99"/>
                    <a:pt x="50" y="99"/>
                    <a:pt x="50" y="99"/>
                  </a:cubicBezTo>
                  <a:cubicBezTo>
                    <a:pt x="72" y="99"/>
                    <a:pt x="72" y="99"/>
                    <a:pt x="72" y="99"/>
                  </a:cubicBezTo>
                  <a:cubicBezTo>
                    <a:pt x="75" y="99"/>
                    <a:pt x="79" y="98"/>
                    <a:pt x="83" y="95"/>
                  </a:cubicBezTo>
                  <a:cubicBezTo>
                    <a:pt x="85" y="94"/>
                    <a:pt x="87" y="93"/>
                    <a:pt x="88" y="91"/>
                  </a:cubicBezTo>
                  <a:cubicBezTo>
                    <a:pt x="91" y="87"/>
                    <a:pt x="94" y="83"/>
                    <a:pt x="94" y="79"/>
                  </a:cubicBezTo>
                  <a:close/>
                  <a:moveTo>
                    <a:pt x="77" y="85"/>
                  </a:moveTo>
                  <a:cubicBezTo>
                    <a:pt x="67" y="85"/>
                    <a:pt x="67" y="85"/>
                    <a:pt x="67" y="85"/>
                  </a:cubicBezTo>
                  <a:cubicBezTo>
                    <a:pt x="67" y="39"/>
                    <a:pt x="67" y="39"/>
                    <a:pt x="67" y="39"/>
                  </a:cubicBezTo>
                  <a:cubicBezTo>
                    <a:pt x="77" y="39"/>
                    <a:pt x="77" y="39"/>
                    <a:pt x="77" y="39"/>
                  </a:cubicBezTo>
                  <a:lnTo>
                    <a:pt x="77" y="85"/>
                  </a:lnTo>
                  <a:close/>
                  <a:moveTo>
                    <a:pt x="46" y="0"/>
                  </a:moveTo>
                  <a:cubicBezTo>
                    <a:pt x="46" y="15"/>
                    <a:pt x="46" y="15"/>
                    <a:pt x="46" y="15"/>
                  </a:cubicBezTo>
                  <a:cubicBezTo>
                    <a:pt x="98" y="15"/>
                    <a:pt x="98" y="15"/>
                    <a:pt x="98" y="15"/>
                  </a:cubicBezTo>
                  <a:cubicBezTo>
                    <a:pt x="98" y="106"/>
                    <a:pt x="98" y="106"/>
                    <a:pt x="98" y="106"/>
                  </a:cubicBezTo>
                  <a:cubicBezTo>
                    <a:pt x="98" y="122"/>
                    <a:pt x="98" y="122"/>
                    <a:pt x="98" y="122"/>
                  </a:cubicBezTo>
                  <a:cubicBezTo>
                    <a:pt x="104" y="122"/>
                    <a:pt x="116" y="117"/>
                    <a:pt x="116" y="105"/>
                  </a:cubicBezTo>
                  <a:cubicBezTo>
                    <a:pt x="116" y="15"/>
                    <a:pt x="116" y="15"/>
                    <a:pt x="116" y="15"/>
                  </a:cubicBezTo>
                  <a:cubicBezTo>
                    <a:pt x="120" y="15"/>
                    <a:pt x="123" y="4"/>
                    <a:pt x="123" y="0"/>
                  </a:cubicBezTo>
                  <a:lnTo>
                    <a:pt x="46" y="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7" name="Freeform 36"/>
            <p:cNvSpPr>
              <a:spLocks noEditPoints="1"/>
            </p:cNvSpPr>
            <p:nvPr/>
          </p:nvSpPr>
          <p:spPr bwMode="auto">
            <a:xfrm>
              <a:off x="6783388" y="2817813"/>
              <a:ext cx="393700" cy="400050"/>
            </a:xfrm>
            <a:custGeom>
              <a:avLst/>
              <a:gdLst>
                <a:gd name="T0" fmla="*/ 70 w 121"/>
                <a:gd name="T1" fmla="*/ 108 h 122"/>
                <a:gd name="T2" fmla="*/ 70 w 121"/>
                <a:gd name="T3" fmla="*/ 97 h 122"/>
                <a:gd name="T4" fmla="*/ 106 w 121"/>
                <a:gd name="T5" fmla="*/ 97 h 122"/>
                <a:gd name="T6" fmla="*/ 119 w 121"/>
                <a:gd name="T7" fmla="*/ 83 h 122"/>
                <a:gd name="T8" fmla="*/ 70 w 121"/>
                <a:gd name="T9" fmla="*/ 83 h 122"/>
                <a:gd name="T10" fmla="*/ 70 w 121"/>
                <a:gd name="T11" fmla="*/ 73 h 122"/>
                <a:gd name="T12" fmla="*/ 97 w 121"/>
                <a:gd name="T13" fmla="*/ 73 h 122"/>
                <a:gd name="T14" fmla="*/ 118 w 121"/>
                <a:gd name="T15" fmla="*/ 57 h 122"/>
                <a:gd name="T16" fmla="*/ 118 w 121"/>
                <a:gd name="T17" fmla="*/ 0 h 122"/>
                <a:gd name="T18" fmla="*/ 1 w 121"/>
                <a:gd name="T19" fmla="*/ 0 h 122"/>
                <a:gd name="T20" fmla="*/ 1 w 121"/>
                <a:gd name="T21" fmla="*/ 73 h 122"/>
                <a:gd name="T22" fmla="*/ 48 w 121"/>
                <a:gd name="T23" fmla="*/ 73 h 122"/>
                <a:gd name="T24" fmla="*/ 48 w 121"/>
                <a:gd name="T25" fmla="*/ 83 h 122"/>
                <a:gd name="T26" fmla="*/ 1 w 121"/>
                <a:gd name="T27" fmla="*/ 83 h 122"/>
                <a:gd name="T28" fmla="*/ 1 w 121"/>
                <a:gd name="T29" fmla="*/ 97 h 122"/>
                <a:gd name="T30" fmla="*/ 48 w 121"/>
                <a:gd name="T31" fmla="*/ 97 h 122"/>
                <a:gd name="T32" fmla="*/ 48 w 121"/>
                <a:gd name="T33" fmla="*/ 108 h 122"/>
                <a:gd name="T34" fmla="*/ 0 w 121"/>
                <a:gd name="T35" fmla="*/ 108 h 122"/>
                <a:gd name="T36" fmla="*/ 0 w 121"/>
                <a:gd name="T37" fmla="*/ 122 h 122"/>
                <a:gd name="T38" fmla="*/ 109 w 121"/>
                <a:gd name="T39" fmla="*/ 122 h 122"/>
                <a:gd name="T40" fmla="*/ 121 w 121"/>
                <a:gd name="T41" fmla="*/ 108 h 122"/>
                <a:gd name="T42" fmla="*/ 70 w 121"/>
                <a:gd name="T43" fmla="*/ 108 h 122"/>
                <a:gd name="T44" fmla="*/ 70 w 121"/>
                <a:gd name="T45" fmla="*/ 44 h 122"/>
                <a:gd name="T46" fmla="*/ 79 w 121"/>
                <a:gd name="T47" fmla="*/ 44 h 122"/>
                <a:gd name="T48" fmla="*/ 83 w 121"/>
                <a:gd name="T49" fmla="*/ 42 h 122"/>
                <a:gd name="T50" fmla="*/ 94 w 121"/>
                <a:gd name="T51" fmla="*/ 30 h 122"/>
                <a:gd name="T52" fmla="*/ 70 w 121"/>
                <a:gd name="T53" fmla="*/ 30 h 122"/>
                <a:gd name="T54" fmla="*/ 70 w 121"/>
                <a:gd name="T55" fmla="*/ 14 h 122"/>
                <a:gd name="T56" fmla="*/ 97 w 121"/>
                <a:gd name="T57" fmla="*/ 14 h 122"/>
                <a:gd name="T58" fmla="*/ 97 w 121"/>
                <a:gd name="T59" fmla="*/ 59 h 122"/>
                <a:gd name="T60" fmla="*/ 70 w 121"/>
                <a:gd name="T61" fmla="*/ 59 h 122"/>
                <a:gd name="T62" fmla="*/ 70 w 121"/>
                <a:gd name="T63" fmla="*/ 44 h 122"/>
                <a:gd name="T64" fmla="*/ 48 w 121"/>
                <a:gd name="T65" fmla="*/ 59 h 122"/>
                <a:gd name="T66" fmla="*/ 22 w 121"/>
                <a:gd name="T67" fmla="*/ 59 h 122"/>
                <a:gd name="T68" fmla="*/ 22 w 121"/>
                <a:gd name="T69" fmla="*/ 44 h 122"/>
                <a:gd name="T70" fmla="*/ 48 w 121"/>
                <a:gd name="T71" fmla="*/ 44 h 122"/>
                <a:gd name="T72" fmla="*/ 48 w 121"/>
                <a:gd name="T73" fmla="*/ 59 h 122"/>
                <a:gd name="T74" fmla="*/ 48 w 121"/>
                <a:gd name="T75" fmla="*/ 30 h 122"/>
                <a:gd name="T76" fmla="*/ 22 w 121"/>
                <a:gd name="T77" fmla="*/ 30 h 122"/>
                <a:gd name="T78" fmla="*/ 22 w 121"/>
                <a:gd name="T79" fmla="*/ 14 h 122"/>
                <a:gd name="T80" fmla="*/ 35 w 121"/>
                <a:gd name="T81" fmla="*/ 14 h 122"/>
                <a:gd name="T82" fmla="*/ 48 w 121"/>
                <a:gd name="T83" fmla="*/ 14 h 122"/>
                <a:gd name="T84" fmla="*/ 48 w 121"/>
                <a:gd name="T85" fmla="*/ 3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22">
                  <a:moveTo>
                    <a:pt x="70" y="108"/>
                  </a:moveTo>
                  <a:cubicBezTo>
                    <a:pt x="70" y="97"/>
                    <a:pt x="70" y="97"/>
                    <a:pt x="70" y="97"/>
                  </a:cubicBezTo>
                  <a:cubicBezTo>
                    <a:pt x="106" y="97"/>
                    <a:pt x="106" y="97"/>
                    <a:pt x="106" y="97"/>
                  </a:cubicBezTo>
                  <a:cubicBezTo>
                    <a:pt x="111" y="97"/>
                    <a:pt x="116" y="88"/>
                    <a:pt x="119" y="83"/>
                  </a:cubicBezTo>
                  <a:cubicBezTo>
                    <a:pt x="70" y="83"/>
                    <a:pt x="70" y="83"/>
                    <a:pt x="70" y="83"/>
                  </a:cubicBezTo>
                  <a:cubicBezTo>
                    <a:pt x="70" y="73"/>
                    <a:pt x="70" y="73"/>
                    <a:pt x="70" y="73"/>
                  </a:cubicBezTo>
                  <a:cubicBezTo>
                    <a:pt x="97" y="73"/>
                    <a:pt x="97" y="73"/>
                    <a:pt x="97" y="73"/>
                  </a:cubicBezTo>
                  <a:cubicBezTo>
                    <a:pt x="105" y="73"/>
                    <a:pt x="118" y="63"/>
                    <a:pt x="118" y="57"/>
                  </a:cubicBezTo>
                  <a:cubicBezTo>
                    <a:pt x="118" y="0"/>
                    <a:pt x="118" y="0"/>
                    <a:pt x="118" y="0"/>
                  </a:cubicBezTo>
                  <a:cubicBezTo>
                    <a:pt x="1" y="0"/>
                    <a:pt x="1" y="0"/>
                    <a:pt x="1" y="0"/>
                  </a:cubicBezTo>
                  <a:cubicBezTo>
                    <a:pt x="1" y="73"/>
                    <a:pt x="1" y="73"/>
                    <a:pt x="1" y="73"/>
                  </a:cubicBezTo>
                  <a:cubicBezTo>
                    <a:pt x="48" y="73"/>
                    <a:pt x="48" y="73"/>
                    <a:pt x="48" y="73"/>
                  </a:cubicBezTo>
                  <a:cubicBezTo>
                    <a:pt x="48" y="83"/>
                    <a:pt x="48" y="83"/>
                    <a:pt x="48" y="83"/>
                  </a:cubicBezTo>
                  <a:cubicBezTo>
                    <a:pt x="1" y="83"/>
                    <a:pt x="1" y="83"/>
                    <a:pt x="1" y="83"/>
                  </a:cubicBezTo>
                  <a:cubicBezTo>
                    <a:pt x="1" y="97"/>
                    <a:pt x="1" y="97"/>
                    <a:pt x="1" y="97"/>
                  </a:cubicBezTo>
                  <a:cubicBezTo>
                    <a:pt x="48" y="97"/>
                    <a:pt x="48" y="97"/>
                    <a:pt x="48" y="97"/>
                  </a:cubicBezTo>
                  <a:cubicBezTo>
                    <a:pt x="48" y="108"/>
                    <a:pt x="48" y="108"/>
                    <a:pt x="48" y="108"/>
                  </a:cubicBezTo>
                  <a:cubicBezTo>
                    <a:pt x="0" y="108"/>
                    <a:pt x="0" y="108"/>
                    <a:pt x="0" y="108"/>
                  </a:cubicBezTo>
                  <a:cubicBezTo>
                    <a:pt x="0" y="122"/>
                    <a:pt x="0" y="122"/>
                    <a:pt x="0" y="122"/>
                  </a:cubicBezTo>
                  <a:cubicBezTo>
                    <a:pt x="109" y="122"/>
                    <a:pt x="109" y="122"/>
                    <a:pt x="109" y="122"/>
                  </a:cubicBezTo>
                  <a:cubicBezTo>
                    <a:pt x="114" y="122"/>
                    <a:pt x="118" y="113"/>
                    <a:pt x="121" y="108"/>
                  </a:cubicBezTo>
                  <a:lnTo>
                    <a:pt x="70" y="108"/>
                  </a:lnTo>
                  <a:close/>
                  <a:moveTo>
                    <a:pt x="70" y="44"/>
                  </a:moveTo>
                  <a:cubicBezTo>
                    <a:pt x="79" y="44"/>
                    <a:pt x="79" y="44"/>
                    <a:pt x="79" y="44"/>
                  </a:cubicBezTo>
                  <a:cubicBezTo>
                    <a:pt x="81" y="44"/>
                    <a:pt x="82" y="43"/>
                    <a:pt x="83" y="42"/>
                  </a:cubicBezTo>
                  <a:cubicBezTo>
                    <a:pt x="85" y="41"/>
                    <a:pt x="93" y="31"/>
                    <a:pt x="94" y="30"/>
                  </a:cubicBezTo>
                  <a:cubicBezTo>
                    <a:pt x="70" y="30"/>
                    <a:pt x="70" y="30"/>
                    <a:pt x="70" y="30"/>
                  </a:cubicBezTo>
                  <a:cubicBezTo>
                    <a:pt x="70" y="14"/>
                    <a:pt x="70" y="14"/>
                    <a:pt x="70" y="14"/>
                  </a:cubicBezTo>
                  <a:cubicBezTo>
                    <a:pt x="97" y="14"/>
                    <a:pt x="97" y="14"/>
                    <a:pt x="97" y="14"/>
                  </a:cubicBezTo>
                  <a:cubicBezTo>
                    <a:pt x="97" y="59"/>
                    <a:pt x="97" y="59"/>
                    <a:pt x="97" y="59"/>
                  </a:cubicBezTo>
                  <a:cubicBezTo>
                    <a:pt x="70" y="59"/>
                    <a:pt x="70" y="59"/>
                    <a:pt x="70" y="59"/>
                  </a:cubicBezTo>
                  <a:lnTo>
                    <a:pt x="70" y="44"/>
                  </a:lnTo>
                  <a:close/>
                  <a:moveTo>
                    <a:pt x="48" y="59"/>
                  </a:moveTo>
                  <a:cubicBezTo>
                    <a:pt x="22" y="59"/>
                    <a:pt x="22" y="59"/>
                    <a:pt x="22" y="59"/>
                  </a:cubicBezTo>
                  <a:cubicBezTo>
                    <a:pt x="22" y="44"/>
                    <a:pt x="22" y="44"/>
                    <a:pt x="22" y="44"/>
                  </a:cubicBezTo>
                  <a:cubicBezTo>
                    <a:pt x="48" y="44"/>
                    <a:pt x="48" y="44"/>
                    <a:pt x="48" y="44"/>
                  </a:cubicBezTo>
                  <a:lnTo>
                    <a:pt x="48" y="59"/>
                  </a:lnTo>
                  <a:close/>
                  <a:moveTo>
                    <a:pt x="48" y="30"/>
                  </a:moveTo>
                  <a:cubicBezTo>
                    <a:pt x="22" y="30"/>
                    <a:pt x="22" y="30"/>
                    <a:pt x="22" y="30"/>
                  </a:cubicBezTo>
                  <a:cubicBezTo>
                    <a:pt x="22" y="14"/>
                    <a:pt x="22" y="14"/>
                    <a:pt x="22" y="14"/>
                  </a:cubicBezTo>
                  <a:cubicBezTo>
                    <a:pt x="35" y="14"/>
                    <a:pt x="35" y="14"/>
                    <a:pt x="35" y="14"/>
                  </a:cubicBezTo>
                  <a:cubicBezTo>
                    <a:pt x="48" y="14"/>
                    <a:pt x="48" y="14"/>
                    <a:pt x="48" y="14"/>
                  </a:cubicBezTo>
                  <a:lnTo>
                    <a:pt x="48" y="3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8" name="Freeform 37"/>
            <p:cNvSpPr>
              <a:spLocks noEditPoints="1"/>
            </p:cNvSpPr>
            <p:nvPr/>
          </p:nvSpPr>
          <p:spPr bwMode="auto">
            <a:xfrm>
              <a:off x="7218363"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5 w 119"/>
                <a:gd name="T15" fmla="*/ 122 h 122"/>
                <a:gd name="T16" fmla="*/ 103 w 119"/>
                <a:gd name="T17" fmla="*/ 122 h 122"/>
                <a:gd name="T18" fmla="*/ 119 w 119"/>
                <a:gd name="T19" fmla="*/ 107 h 122"/>
                <a:gd name="T20" fmla="*/ 22 w 119"/>
                <a:gd name="T21" fmla="*/ 107 h 122"/>
                <a:gd name="T22" fmla="*/ 94 w 119"/>
                <a:gd name="T23" fmla="*/ 56 h 122"/>
                <a:gd name="T24" fmla="*/ 70 w 119"/>
                <a:gd name="T25" fmla="*/ 56 h 122"/>
                <a:gd name="T26" fmla="*/ 70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5" y="122"/>
                  </a:cubicBezTo>
                  <a:cubicBezTo>
                    <a:pt x="22" y="122"/>
                    <a:pt x="96" y="122"/>
                    <a:pt x="103" y="122"/>
                  </a:cubicBezTo>
                  <a:cubicBezTo>
                    <a:pt x="110" y="122"/>
                    <a:pt x="118" y="112"/>
                    <a:pt x="119" y="107"/>
                  </a:cubicBezTo>
                  <a:lnTo>
                    <a:pt x="22" y="107"/>
                  </a:lnTo>
                  <a:close/>
                  <a:moveTo>
                    <a:pt x="94" y="56"/>
                  </a:moveTo>
                  <a:cubicBezTo>
                    <a:pt x="70" y="56"/>
                    <a:pt x="70" y="56"/>
                    <a:pt x="70" y="56"/>
                  </a:cubicBezTo>
                  <a:cubicBezTo>
                    <a:pt x="70" y="16"/>
                    <a:pt x="70" y="16"/>
                    <a:pt x="70"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9" name="Freeform 38"/>
            <p:cNvSpPr>
              <a:spLocks noEditPoints="1"/>
            </p:cNvSpPr>
            <p:nvPr/>
          </p:nvSpPr>
          <p:spPr bwMode="auto">
            <a:xfrm>
              <a:off x="7653338"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4 w 119"/>
                <a:gd name="T15" fmla="*/ 122 h 122"/>
                <a:gd name="T16" fmla="*/ 103 w 119"/>
                <a:gd name="T17" fmla="*/ 122 h 122"/>
                <a:gd name="T18" fmla="*/ 119 w 119"/>
                <a:gd name="T19" fmla="*/ 107 h 122"/>
                <a:gd name="T20" fmla="*/ 22 w 119"/>
                <a:gd name="T21" fmla="*/ 107 h 122"/>
                <a:gd name="T22" fmla="*/ 94 w 119"/>
                <a:gd name="T23" fmla="*/ 56 h 122"/>
                <a:gd name="T24" fmla="*/ 69 w 119"/>
                <a:gd name="T25" fmla="*/ 56 h 122"/>
                <a:gd name="T26" fmla="*/ 69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4" y="122"/>
                  </a:cubicBezTo>
                  <a:cubicBezTo>
                    <a:pt x="22" y="122"/>
                    <a:pt x="95" y="122"/>
                    <a:pt x="103" y="122"/>
                  </a:cubicBezTo>
                  <a:cubicBezTo>
                    <a:pt x="110" y="122"/>
                    <a:pt x="118" y="112"/>
                    <a:pt x="119" y="107"/>
                  </a:cubicBezTo>
                  <a:lnTo>
                    <a:pt x="22" y="107"/>
                  </a:lnTo>
                  <a:close/>
                  <a:moveTo>
                    <a:pt x="94" y="56"/>
                  </a:moveTo>
                  <a:cubicBezTo>
                    <a:pt x="69" y="56"/>
                    <a:pt x="69" y="56"/>
                    <a:pt x="69" y="56"/>
                  </a:cubicBezTo>
                  <a:cubicBezTo>
                    <a:pt x="69" y="16"/>
                    <a:pt x="69" y="16"/>
                    <a:pt x="69"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0" name="Freeform 39"/>
            <p:cNvSpPr/>
            <p:nvPr/>
          </p:nvSpPr>
          <p:spPr bwMode="auto">
            <a:xfrm>
              <a:off x="5019676" y="2824163"/>
              <a:ext cx="993775" cy="628650"/>
            </a:xfrm>
            <a:custGeom>
              <a:avLst/>
              <a:gdLst>
                <a:gd name="T0" fmla="*/ 27 w 306"/>
                <a:gd name="T1" fmla="*/ 192 h 192"/>
                <a:gd name="T2" fmla="*/ 20 w 306"/>
                <a:gd name="T3" fmla="*/ 188 h 192"/>
                <a:gd name="T4" fmla="*/ 55 w 306"/>
                <a:gd name="T5" fmla="*/ 133 h 192"/>
                <a:gd name="T6" fmla="*/ 55 w 306"/>
                <a:gd name="T7" fmla="*/ 95 h 192"/>
                <a:gd name="T8" fmla="*/ 66 w 306"/>
                <a:gd name="T9" fmla="*/ 101 h 192"/>
                <a:gd name="T10" fmla="*/ 89 w 306"/>
                <a:gd name="T11" fmla="*/ 78 h 192"/>
                <a:gd name="T12" fmla="*/ 81 w 306"/>
                <a:gd name="T13" fmla="*/ 59 h 192"/>
                <a:gd name="T14" fmla="*/ 229 w 306"/>
                <a:gd name="T15" fmla="*/ 18 h 192"/>
                <a:gd name="T16" fmla="*/ 219 w 306"/>
                <a:gd name="T17" fmla="*/ 9 h 192"/>
                <a:gd name="T18" fmla="*/ 235 w 306"/>
                <a:gd name="T19" fmla="*/ 0 h 192"/>
                <a:gd name="T20" fmla="*/ 300 w 306"/>
                <a:gd name="T21" fmla="*/ 45 h 192"/>
                <a:gd name="T22" fmla="*/ 237 w 306"/>
                <a:gd name="T23" fmla="*/ 6 h 192"/>
                <a:gd name="T24" fmla="*/ 229 w 306"/>
                <a:gd name="T25" fmla="*/ 10 h 192"/>
                <a:gd name="T26" fmla="*/ 244 w 306"/>
                <a:gd name="T27" fmla="*/ 22 h 192"/>
                <a:gd name="T28" fmla="*/ 91 w 306"/>
                <a:gd name="T29" fmla="*/ 63 h 192"/>
                <a:gd name="T30" fmla="*/ 98 w 306"/>
                <a:gd name="T31" fmla="*/ 80 h 192"/>
                <a:gd name="T32" fmla="*/ 74 w 306"/>
                <a:gd name="T33" fmla="*/ 103 h 192"/>
                <a:gd name="T34" fmla="*/ 163 w 306"/>
                <a:gd name="T35" fmla="*/ 88 h 192"/>
                <a:gd name="T36" fmla="*/ 164 w 306"/>
                <a:gd name="T37" fmla="*/ 87 h 192"/>
                <a:gd name="T38" fmla="*/ 156 w 306"/>
                <a:gd name="T39" fmla="*/ 79 h 192"/>
                <a:gd name="T40" fmla="*/ 175 w 306"/>
                <a:gd name="T41" fmla="*/ 103 h 192"/>
                <a:gd name="T42" fmla="*/ 169 w 306"/>
                <a:gd name="T43" fmla="*/ 103 h 192"/>
                <a:gd name="T44" fmla="*/ 168 w 306"/>
                <a:gd name="T45" fmla="*/ 93 h 192"/>
                <a:gd name="T46" fmla="*/ 62 w 306"/>
                <a:gd name="T47" fmla="*/ 109 h 192"/>
                <a:gd name="T48" fmla="*/ 62 w 306"/>
                <a:gd name="T49" fmla="*/ 138 h 192"/>
                <a:gd name="T50" fmla="*/ 18 w 306"/>
                <a:gd name="T51" fmla="*/ 178 h 192"/>
                <a:gd name="T52" fmla="*/ 27 w 306"/>
                <a:gd name="T5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192">
                  <a:moveTo>
                    <a:pt x="27" y="192"/>
                  </a:moveTo>
                  <a:cubicBezTo>
                    <a:pt x="25" y="191"/>
                    <a:pt x="22" y="190"/>
                    <a:pt x="20" y="188"/>
                  </a:cubicBezTo>
                  <a:cubicBezTo>
                    <a:pt x="0" y="168"/>
                    <a:pt x="25" y="146"/>
                    <a:pt x="55" y="133"/>
                  </a:cubicBezTo>
                  <a:cubicBezTo>
                    <a:pt x="55" y="95"/>
                    <a:pt x="55" y="95"/>
                    <a:pt x="55" y="95"/>
                  </a:cubicBezTo>
                  <a:cubicBezTo>
                    <a:pt x="62" y="100"/>
                    <a:pt x="66" y="100"/>
                    <a:pt x="66" y="101"/>
                  </a:cubicBezTo>
                  <a:cubicBezTo>
                    <a:pt x="89" y="78"/>
                    <a:pt x="89" y="78"/>
                    <a:pt x="89" y="78"/>
                  </a:cubicBezTo>
                  <a:cubicBezTo>
                    <a:pt x="81" y="59"/>
                    <a:pt x="81" y="59"/>
                    <a:pt x="81" y="59"/>
                  </a:cubicBezTo>
                  <a:cubicBezTo>
                    <a:pt x="148" y="36"/>
                    <a:pt x="175" y="27"/>
                    <a:pt x="229" y="18"/>
                  </a:cubicBezTo>
                  <a:cubicBezTo>
                    <a:pt x="219" y="9"/>
                    <a:pt x="219" y="9"/>
                    <a:pt x="219" y="9"/>
                  </a:cubicBezTo>
                  <a:cubicBezTo>
                    <a:pt x="235" y="0"/>
                    <a:pt x="235" y="0"/>
                    <a:pt x="235" y="0"/>
                  </a:cubicBezTo>
                  <a:cubicBezTo>
                    <a:pt x="272" y="12"/>
                    <a:pt x="306" y="15"/>
                    <a:pt x="300" y="45"/>
                  </a:cubicBezTo>
                  <a:cubicBezTo>
                    <a:pt x="302" y="25"/>
                    <a:pt x="276" y="17"/>
                    <a:pt x="237" y="6"/>
                  </a:cubicBezTo>
                  <a:cubicBezTo>
                    <a:pt x="229" y="10"/>
                    <a:pt x="229" y="10"/>
                    <a:pt x="229" y="10"/>
                  </a:cubicBezTo>
                  <a:cubicBezTo>
                    <a:pt x="244" y="22"/>
                    <a:pt x="244" y="22"/>
                    <a:pt x="244" y="22"/>
                  </a:cubicBezTo>
                  <a:cubicBezTo>
                    <a:pt x="179" y="34"/>
                    <a:pt x="139" y="46"/>
                    <a:pt x="91" y="63"/>
                  </a:cubicBezTo>
                  <a:cubicBezTo>
                    <a:pt x="98" y="80"/>
                    <a:pt x="98" y="80"/>
                    <a:pt x="98" y="80"/>
                  </a:cubicBezTo>
                  <a:cubicBezTo>
                    <a:pt x="74" y="103"/>
                    <a:pt x="74" y="103"/>
                    <a:pt x="74" y="103"/>
                  </a:cubicBezTo>
                  <a:cubicBezTo>
                    <a:pt x="78" y="104"/>
                    <a:pt x="120" y="118"/>
                    <a:pt x="163" y="88"/>
                  </a:cubicBezTo>
                  <a:cubicBezTo>
                    <a:pt x="163" y="88"/>
                    <a:pt x="164" y="87"/>
                    <a:pt x="164" y="87"/>
                  </a:cubicBezTo>
                  <a:cubicBezTo>
                    <a:pt x="162" y="85"/>
                    <a:pt x="159" y="83"/>
                    <a:pt x="156" y="79"/>
                  </a:cubicBezTo>
                  <a:cubicBezTo>
                    <a:pt x="168" y="80"/>
                    <a:pt x="177" y="91"/>
                    <a:pt x="175" y="103"/>
                  </a:cubicBezTo>
                  <a:cubicBezTo>
                    <a:pt x="169" y="103"/>
                    <a:pt x="169" y="103"/>
                    <a:pt x="169" y="103"/>
                  </a:cubicBezTo>
                  <a:cubicBezTo>
                    <a:pt x="170" y="99"/>
                    <a:pt x="169" y="95"/>
                    <a:pt x="168" y="93"/>
                  </a:cubicBezTo>
                  <a:cubicBezTo>
                    <a:pt x="134" y="117"/>
                    <a:pt x="95" y="121"/>
                    <a:pt x="62" y="109"/>
                  </a:cubicBezTo>
                  <a:cubicBezTo>
                    <a:pt x="62" y="138"/>
                    <a:pt x="62" y="138"/>
                    <a:pt x="62" y="138"/>
                  </a:cubicBezTo>
                  <a:cubicBezTo>
                    <a:pt x="46" y="144"/>
                    <a:pt x="17" y="161"/>
                    <a:pt x="18" y="178"/>
                  </a:cubicBezTo>
                  <a:cubicBezTo>
                    <a:pt x="19" y="187"/>
                    <a:pt x="23" y="190"/>
                    <a:pt x="27" y="192"/>
                  </a:cubicBez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1" name="Freeform 40"/>
            <p:cNvSpPr/>
            <p:nvPr/>
          </p:nvSpPr>
          <p:spPr bwMode="auto">
            <a:xfrm>
              <a:off x="4886326" y="2781300"/>
              <a:ext cx="1570038" cy="889001"/>
            </a:xfrm>
            <a:custGeom>
              <a:avLst/>
              <a:gdLst>
                <a:gd name="T0" fmla="*/ 203 w 483"/>
                <a:gd name="T1" fmla="*/ 197 h 271"/>
                <a:gd name="T2" fmla="*/ 80 w 483"/>
                <a:gd name="T3" fmla="*/ 232 h 271"/>
                <a:gd name="T4" fmla="*/ 33 w 483"/>
                <a:gd name="T5" fmla="*/ 137 h 271"/>
                <a:gd name="T6" fmla="*/ 191 w 483"/>
                <a:gd name="T7" fmla="*/ 18 h 271"/>
                <a:gd name="T8" fmla="*/ 278 w 483"/>
                <a:gd name="T9" fmla="*/ 0 h 271"/>
                <a:gd name="T10" fmla="*/ 366 w 483"/>
                <a:gd name="T11" fmla="*/ 58 h 271"/>
                <a:gd name="T12" fmla="*/ 290 w 483"/>
                <a:gd name="T13" fmla="*/ 174 h 271"/>
                <a:gd name="T14" fmla="*/ 296 w 483"/>
                <a:gd name="T15" fmla="*/ 198 h 271"/>
                <a:gd name="T16" fmla="*/ 483 w 483"/>
                <a:gd name="T17" fmla="*/ 145 h 271"/>
                <a:gd name="T18" fmla="*/ 243 w 483"/>
                <a:gd name="T19" fmla="*/ 203 h 271"/>
                <a:gd name="T20" fmla="*/ 254 w 483"/>
                <a:gd name="T21" fmla="*/ 176 h 271"/>
                <a:gd name="T22" fmla="*/ 278 w 483"/>
                <a:gd name="T23" fmla="*/ 146 h 271"/>
                <a:gd name="T24" fmla="*/ 337 w 483"/>
                <a:gd name="T25" fmla="*/ 70 h 271"/>
                <a:gd name="T26" fmla="*/ 276 w 483"/>
                <a:gd name="T27" fmla="*/ 13 h 271"/>
                <a:gd name="T28" fmla="*/ 260 w 483"/>
                <a:gd name="T29" fmla="*/ 22 h 271"/>
                <a:gd name="T30" fmla="*/ 270 w 483"/>
                <a:gd name="T31" fmla="*/ 31 h 271"/>
                <a:gd name="T32" fmla="*/ 122 w 483"/>
                <a:gd name="T33" fmla="*/ 72 h 271"/>
                <a:gd name="T34" fmla="*/ 130 w 483"/>
                <a:gd name="T35" fmla="*/ 91 h 271"/>
                <a:gd name="T36" fmla="*/ 107 w 483"/>
                <a:gd name="T37" fmla="*/ 114 h 271"/>
                <a:gd name="T38" fmla="*/ 96 w 483"/>
                <a:gd name="T39" fmla="*/ 108 h 271"/>
                <a:gd name="T40" fmla="*/ 96 w 483"/>
                <a:gd name="T41" fmla="*/ 146 h 271"/>
                <a:gd name="T42" fmla="*/ 61 w 483"/>
                <a:gd name="T43" fmla="*/ 201 h 271"/>
                <a:gd name="T44" fmla="*/ 68 w 483"/>
                <a:gd name="T45" fmla="*/ 205 h 271"/>
                <a:gd name="T46" fmla="*/ 68 w 483"/>
                <a:gd name="T47" fmla="*/ 205 h 271"/>
                <a:gd name="T48" fmla="*/ 203 w 483"/>
                <a:gd name="T49" fmla="*/ 19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3" h="271">
                  <a:moveTo>
                    <a:pt x="203" y="197"/>
                  </a:moveTo>
                  <a:cubicBezTo>
                    <a:pt x="167" y="215"/>
                    <a:pt x="133" y="230"/>
                    <a:pt x="80" y="232"/>
                  </a:cubicBezTo>
                  <a:cubicBezTo>
                    <a:pt x="11" y="231"/>
                    <a:pt x="0" y="185"/>
                    <a:pt x="33" y="137"/>
                  </a:cubicBezTo>
                  <a:cubicBezTo>
                    <a:pt x="64" y="89"/>
                    <a:pt x="113" y="45"/>
                    <a:pt x="191" y="18"/>
                  </a:cubicBezTo>
                  <a:cubicBezTo>
                    <a:pt x="213" y="10"/>
                    <a:pt x="246" y="1"/>
                    <a:pt x="278" y="0"/>
                  </a:cubicBezTo>
                  <a:cubicBezTo>
                    <a:pt x="324" y="0"/>
                    <a:pt x="369" y="14"/>
                    <a:pt x="366" y="58"/>
                  </a:cubicBezTo>
                  <a:cubicBezTo>
                    <a:pt x="364" y="92"/>
                    <a:pt x="316" y="140"/>
                    <a:pt x="290" y="174"/>
                  </a:cubicBezTo>
                  <a:cubicBezTo>
                    <a:pt x="279" y="189"/>
                    <a:pt x="277" y="199"/>
                    <a:pt x="296" y="198"/>
                  </a:cubicBezTo>
                  <a:cubicBezTo>
                    <a:pt x="364" y="193"/>
                    <a:pt x="426" y="170"/>
                    <a:pt x="483" y="145"/>
                  </a:cubicBezTo>
                  <a:cubicBezTo>
                    <a:pt x="444" y="172"/>
                    <a:pt x="244" y="271"/>
                    <a:pt x="243" y="203"/>
                  </a:cubicBezTo>
                  <a:cubicBezTo>
                    <a:pt x="243" y="195"/>
                    <a:pt x="247" y="185"/>
                    <a:pt x="254" y="176"/>
                  </a:cubicBezTo>
                  <a:cubicBezTo>
                    <a:pt x="260" y="166"/>
                    <a:pt x="269" y="156"/>
                    <a:pt x="278" y="146"/>
                  </a:cubicBezTo>
                  <a:cubicBezTo>
                    <a:pt x="292" y="130"/>
                    <a:pt x="326" y="93"/>
                    <a:pt x="337" y="70"/>
                  </a:cubicBezTo>
                  <a:cubicBezTo>
                    <a:pt x="356" y="28"/>
                    <a:pt x="313" y="26"/>
                    <a:pt x="276" y="13"/>
                  </a:cubicBezTo>
                  <a:cubicBezTo>
                    <a:pt x="260" y="22"/>
                    <a:pt x="260" y="22"/>
                    <a:pt x="260" y="22"/>
                  </a:cubicBezTo>
                  <a:cubicBezTo>
                    <a:pt x="270" y="31"/>
                    <a:pt x="270" y="31"/>
                    <a:pt x="270" y="31"/>
                  </a:cubicBezTo>
                  <a:cubicBezTo>
                    <a:pt x="216" y="40"/>
                    <a:pt x="189" y="49"/>
                    <a:pt x="122" y="72"/>
                  </a:cubicBezTo>
                  <a:cubicBezTo>
                    <a:pt x="130" y="91"/>
                    <a:pt x="130" y="91"/>
                    <a:pt x="130" y="91"/>
                  </a:cubicBezTo>
                  <a:cubicBezTo>
                    <a:pt x="107" y="114"/>
                    <a:pt x="107" y="114"/>
                    <a:pt x="107" y="114"/>
                  </a:cubicBezTo>
                  <a:cubicBezTo>
                    <a:pt x="107" y="113"/>
                    <a:pt x="103" y="113"/>
                    <a:pt x="96" y="108"/>
                  </a:cubicBezTo>
                  <a:cubicBezTo>
                    <a:pt x="96" y="146"/>
                    <a:pt x="96" y="146"/>
                    <a:pt x="96" y="146"/>
                  </a:cubicBezTo>
                  <a:cubicBezTo>
                    <a:pt x="66" y="159"/>
                    <a:pt x="41" y="181"/>
                    <a:pt x="61" y="201"/>
                  </a:cubicBezTo>
                  <a:cubicBezTo>
                    <a:pt x="63" y="203"/>
                    <a:pt x="66" y="204"/>
                    <a:pt x="68" y="205"/>
                  </a:cubicBezTo>
                  <a:cubicBezTo>
                    <a:pt x="68" y="205"/>
                    <a:pt x="68" y="205"/>
                    <a:pt x="68" y="205"/>
                  </a:cubicBezTo>
                  <a:cubicBezTo>
                    <a:pt x="104" y="225"/>
                    <a:pt x="204" y="197"/>
                    <a:pt x="203" y="197"/>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Freeform 41"/>
            <p:cNvSpPr>
              <a:spLocks noEditPoints="1"/>
            </p:cNvSpPr>
            <p:nvPr/>
          </p:nvSpPr>
          <p:spPr bwMode="auto">
            <a:xfrm>
              <a:off x="6332538" y="3455988"/>
              <a:ext cx="41275" cy="49213"/>
            </a:xfrm>
            <a:custGeom>
              <a:avLst/>
              <a:gdLst>
                <a:gd name="T0" fmla="*/ 0 w 13"/>
                <a:gd name="T1" fmla="*/ 15 h 15"/>
                <a:gd name="T2" fmla="*/ 0 w 13"/>
                <a:gd name="T3" fmla="*/ 0 h 15"/>
                <a:gd name="T4" fmla="*/ 7 w 13"/>
                <a:gd name="T5" fmla="*/ 0 h 15"/>
                <a:gd name="T6" fmla="*/ 10 w 13"/>
                <a:gd name="T7" fmla="*/ 0 h 15"/>
                <a:gd name="T8" fmla="*/ 11 w 13"/>
                <a:gd name="T9" fmla="*/ 1 h 15"/>
                <a:gd name="T10" fmla="*/ 12 w 13"/>
                <a:gd name="T11" fmla="*/ 4 h 15"/>
                <a:gd name="T12" fmla="*/ 11 w 13"/>
                <a:gd name="T13" fmla="*/ 6 h 15"/>
                <a:gd name="T14" fmla="*/ 8 w 13"/>
                <a:gd name="T15" fmla="*/ 8 h 15"/>
                <a:gd name="T16" fmla="*/ 9 w 13"/>
                <a:gd name="T17" fmla="*/ 8 h 15"/>
                <a:gd name="T18" fmla="*/ 10 w 13"/>
                <a:gd name="T19" fmla="*/ 10 h 15"/>
                <a:gd name="T20" fmla="*/ 13 w 13"/>
                <a:gd name="T21" fmla="*/ 15 h 15"/>
                <a:gd name="T22" fmla="*/ 11 w 13"/>
                <a:gd name="T23" fmla="*/ 15 h 15"/>
                <a:gd name="T24" fmla="*/ 9 w 13"/>
                <a:gd name="T25" fmla="*/ 11 h 15"/>
                <a:gd name="T26" fmla="*/ 7 w 13"/>
                <a:gd name="T27" fmla="*/ 9 h 15"/>
                <a:gd name="T28" fmla="*/ 6 w 13"/>
                <a:gd name="T29" fmla="*/ 8 h 15"/>
                <a:gd name="T30" fmla="*/ 5 w 13"/>
                <a:gd name="T31" fmla="*/ 8 h 15"/>
                <a:gd name="T32" fmla="*/ 4 w 13"/>
                <a:gd name="T33" fmla="*/ 8 h 15"/>
                <a:gd name="T34" fmla="*/ 2 w 13"/>
                <a:gd name="T35" fmla="*/ 8 h 15"/>
                <a:gd name="T36" fmla="*/ 2 w 13"/>
                <a:gd name="T37" fmla="*/ 15 h 15"/>
                <a:gd name="T38" fmla="*/ 0 w 13"/>
                <a:gd name="T39" fmla="*/ 15 h 15"/>
                <a:gd name="T40" fmla="*/ 2 w 13"/>
                <a:gd name="T41" fmla="*/ 6 h 15"/>
                <a:gd name="T42" fmla="*/ 6 w 13"/>
                <a:gd name="T43" fmla="*/ 6 h 15"/>
                <a:gd name="T44" fmla="*/ 8 w 13"/>
                <a:gd name="T45" fmla="*/ 6 h 15"/>
                <a:gd name="T46" fmla="*/ 9 w 13"/>
                <a:gd name="T47" fmla="*/ 5 h 15"/>
                <a:gd name="T48" fmla="*/ 10 w 13"/>
                <a:gd name="T49" fmla="*/ 4 h 15"/>
                <a:gd name="T50" fmla="*/ 9 w 13"/>
                <a:gd name="T51" fmla="*/ 2 h 15"/>
                <a:gd name="T52" fmla="*/ 7 w 13"/>
                <a:gd name="T53" fmla="*/ 1 h 15"/>
                <a:gd name="T54" fmla="*/ 2 w 13"/>
                <a:gd name="T55" fmla="*/ 1 h 15"/>
                <a:gd name="T56" fmla="*/ 2 w 13"/>
                <a:gd name="T5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5">
                  <a:moveTo>
                    <a:pt x="0" y="15"/>
                  </a:moveTo>
                  <a:cubicBezTo>
                    <a:pt x="0" y="0"/>
                    <a:pt x="0" y="0"/>
                    <a:pt x="0" y="0"/>
                  </a:cubicBezTo>
                  <a:cubicBezTo>
                    <a:pt x="7" y="0"/>
                    <a:pt x="7" y="0"/>
                    <a:pt x="7" y="0"/>
                  </a:cubicBezTo>
                  <a:cubicBezTo>
                    <a:pt x="8" y="0"/>
                    <a:pt x="9" y="0"/>
                    <a:pt x="10" y="0"/>
                  </a:cubicBezTo>
                  <a:cubicBezTo>
                    <a:pt x="10" y="0"/>
                    <a:pt x="11" y="1"/>
                    <a:pt x="11" y="1"/>
                  </a:cubicBezTo>
                  <a:cubicBezTo>
                    <a:pt x="12" y="2"/>
                    <a:pt x="12" y="3"/>
                    <a:pt x="12" y="4"/>
                  </a:cubicBezTo>
                  <a:cubicBezTo>
                    <a:pt x="12" y="5"/>
                    <a:pt x="11" y="6"/>
                    <a:pt x="11" y="6"/>
                  </a:cubicBezTo>
                  <a:cubicBezTo>
                    <a:pt x="10" y="7"/>
                    <a:pt x="9" y="8"/>
                    <a:pt x="8" y="8"/>
                  </a:cubicBezTo>
                  <a:cubicBezTo>
                    <a:pt x="8" y="8"/>
                    <a:pt x="9" y="8"/>
                    <a:pt x="9" y="8"/>
                  </a:cubicBezTo>
                  <a:cubicBezTo>
                    <a:pt x="9" y="9"/>
                    <a:pt x="10" y="10"/>
                    <a:pt x="10" y="10"/>
                  </a:cubicBezTo>
                  <a:cubicBezTo>
                    <a:pt x="13" y="15"/>
                    <a:pt x="13" y="15"/>
                    <a:pt x="13" y="15"/>
                  </a:cubicBezTo>
                  <a:cubicBezTo>
                    <a:pt x="11" y="15"/>
                    <a:pt x="11" y="15"/>
                    <a:pt x="11" y="15"/>
                  </a:cubicBezTo>
                  <a:cubicBezTo>
                    <a:pt x="9" y="11"/>
                    <a:pt x="9" y="11"/>
                    <a:pt x="9" y="11"/>
                  </a:cubicBezTo>
                  <a:cubicBezTo>
                    <a:pt x="8" y="11"/>
                    <a:pt x="8" y="10"/>
                    <a:pt x="7" y="9"/>
                  </a:cubicBezTo>
                  <a:cubicBezTo>
                    <a:pt x="7" y="9"/>
                    <a:pt x="6" y="9"/>
                    <a:pt x="6" y="8"/>
                  </a:cubicBezTo>
                  <a:cubicBezTo>
                    <a:pt x="6" y="8"/>
                    <a:pt x="6" y="8"/>
                    <a:pt x="5" y="8"/>
                  </a:cubicBezTo>
                  <a:cubicBezTo>
                    <a:pt x="5" y="8"/>
                    <a:pt x="5" y="8"/>
                    <a:pt x="4" y="8"/>
                  </a:cubicBezTo>
                  <a:cubicBezTo>
                    <a:pt x="2" y="8"/>
                    <a:pt x="2" y="8"/>
                    <a:pt x="2" y="8"/>
                  </a:cubicBezTo>
                  <a:cubicBezTo>
                    <a:pt x="2" y="15"/>
                    <a:pt x="2" y="15"/>
                    <a:pt x="2" y="15"/>
                  </a:cubicBezTo>
                  <a:lnTo>
                    <a:pt x="0" y="15"/>
                  </a:lnTo>
                  <a:close/>
                  <a:moveTo>
                    <a:pt x="2" y="6"/>
                  </a:moveTo>
                  <a:cubicBezTo>
                    <a:pt x="6" y="6"/>
                    <a:pt x="6" y="6"/>
                    <a:pt x="6" y="6"/>
                  </a:cubicBezTo>
                  <a:cubicBezTo>
                    <a:pt x="7" y="6"/>
                    <a:pt x="8" y="6"/>
                    <a:pt x="8" y="6"/>
                  </a:cubicBezTo>
                  <a:cubicBezTo>
                    <a:pt x="9" y="6"/>
                    <a:pt x="9" y="5"/>
                    <a:pt x="9" y="5"/>
                  </a:cubicBezTo>
                  <a:cubicBezTo>
                    <a:pt x="10" y="5"/>
                    <a:pt x="10" y="4"/>
                    <a:pt x="10" y="4"/>
                  </a:cubicBezTo>
                  <a:cubicBezTo>
                    <a:pt x="10" y="3"/>
                    <a:pt x="10" y="2"/>
                    <a:pt x="9" y="2"/>
                  </a:cubicBezTo>
                  <a:cubicBezTo>
                    <a:pt x="9" y="1"/>
                    <a:pt x="8" y="1"/>
                    <a:pt x="7" y="1"/>
                  </a:cubicBezTo>
                  <a:cubicBezTo>
                    <a:pt x="2" y="1"/>
                    <a:pt x="2" y="1"/>
                    <a:pt x="2" y="1"/>
                  </a:cubicBezTo>
                  <a:lnTo>
                    <a:pt x="2" y="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3" name="Freeform 42"/>
            <p:cNvSpPr>
              <a:spLocks noEditPoints="1"/>
            </p:cNvSpPr>
            <p:nvPr/>
          </p:nvSpPr>
          <p:spPr bwMode="auto">
            <a:xfrm>
              <a:off x="6308726" y="3436938"/>
              <a:ext cx="85725" cy="85725"/>
            </a:xfrm>
            <a:custGeom>
              <a:avLst/>
              <a:gdLst>
                <a:gd name="T0" fmla="*/ 2 w 26"/>
                <a:gd name="T1" fmla="*/ 13 h 26"/>
                <a:gd name="T2" fmla="*/ 13 w 26"/>
                <a:gd name="T3" fmla="*/ 2 h 26"/>
                <a:gd name="T4" fmla="*/ 24 w 26"/>
                <a:gd name="T5" fmla="*/ 13 h 26"/>
                <a:gd name="T6" fmla="*/ 13 w 26"/>
                <a:gd name="T7" fmla="*/ 24 h 26"/>
                <a:gd name="T8" fmla="*/ 2 w 26"/>
                <a:gd name="T9" fmla="*/ 13 h 26"/>
                <a:gd name="T10" fmla="*/ 13 w 26"/>
                <a:gd name="T11" fmla="*/ 26 h 26"/>
                <a:gd name="T12" fmla="*/ 26 w 26"/>
                <a:gd name="T13" fmla="*/ 13 h 26"/>
                <a:gd name="T14" fmla="*/ 13 w 26"/>
                <a:gd name="T15" fmla="*/ 0 h 26"/>
                <a:gd name="T16" fmla="*/ 0 w 26"/>
                <a:gd name="T17" fmla="*/ 13 h 26"/>
                <a:gd name="T18" fmla="*/ 13 w 26"/>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2" y="13"/>
                  </a:moveTo>
                  <a:cubicBezTo>
                    <a:pt x="2" y="7"/>
                    <a:pt x="7" y="2"/>
                    <a:pt x="13" y="2"/>
                  </a:cubicBezTo>
                  <a:cubicBezTo>
                    <a:pt x="19" y="2"/>
                    <a:pt x="24" y="7"/>
                    <a:pt x="24" y="13"/>
                  </a:cubicBezTo>
                  <a:cubicBezTo>
                    <a:pt x="24" y="19"/>
                    <a:pt x="19" y="24"/>
                    <a:pt x="13" y="24"/>
                  </a:cubicBezTo>
                  <a:cubicBezTo>
                    <a:pt x="7" y="24"/>
                    <a:pt x="2" y="19"/>
                    <a:pt x="2" y="13"/>
                  </a:cubicBezTo>
                  <a:close/>
                  <a:moveTo>
                    <a:pt x="13" y="26"/>
                  </a:moveTo>
                  <a:cubicBezTo>
                    <a:pt x="20" y="26"/>
                    <a:pt x="26" y="20"/>
                    <a:pt x="26" y="13"/>
                  </a:cubicBezTo>
                  <a:cubicBezTo>
                    <a:pt x="26" y="6"/>
                    <a:pt x="20" y="0"/>
                    <a:pt x="13" y="0"/>
                  </a:cubicBezTo>
                  <a:cubicBezTo>
                    <a:pt x="6" y="0"/>
                    <a:pt x="0" y="6"/>
                    <a:pt x="0" y="13"/>
                  </a:cubicBezTo>
                  <a:cubicBezTo>
                    <a:pt x="0" y="20"/>
                    <a:pt x="6" y="26"/>
                    <a:pt x="13" y="26"/>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pic>
        <p:nvPicPr>
          <p:cNvPr id="212" name="图片 211" descr="WKBE344@XEODZF56L7[5$_R"/>
          <p:cNvPicPr>
            <a:picLocks noChangeAspect="1"/>
          </p:cNvPicPr>
          <p:nvPr/>
        </p:nvPicPr>
        <p:blipFill>
          <a:blip r:embed="rId3" cstate="email">
            <a:clrChange>
              <a:clrFrom>
                <a:srgbClr val="FFFFFF"/>
              </a:clrFrom>
              <a:clrTo>
                <a:srgbClr val="FFFFFF">
                  <a:alpha val="0"/>
                </a:srgbClr>
              </a:clrTo>
            </a:clrChange>
          </a:blip>
          <a:stretch>
            <a:fillRect/>
          </a:stretch>
        </p:blipFill>
        <p:spPr>
          <a:xfrm>
            <a:off x="2244581" y="2931001"/>
            <a:ext cx="1278645" cy="436752"/>
          </a:xfrm>
          <a:prstGeom prst="rect">
            <a:avLst/>
          </a:prstGeom>
        </p:spPr>
      </p:pic>
      <p:pic>
        <p:nvPicPr>
          <p:cNvPr id="211" name="图片 210" descr="MX@XF)60~J(AMLUJPF9_H4V"/>
          <p:cNvPicPr>
            <a:picLocks noChangeAspect="1"/>
          </p:cNvPicPr>
          <p:nvPr/>
        </p:nvPicPr>
        <p:blipFill>
          <a:blip r:embed="rId4" cstate="email">
            <a:extLst>
              <a:ext uri="{BEBA8EAE-BF5A-486C-A8C5-ECC9F3942E4B}">
                <a14:imgProps xmlns:a14="http://schemas.microsoft.com/office/drawing/2010/main">
                  <a14:imgLayer r:embed="rId5">
                    <a14:imgEffect>
                      <a14:backgroundRemoval t="9746" b="89831" l="4545" r="89827">
                        <a14:foregroundMark x1="85714" y1="40254" x2="85714" y2="40254"/>
                        <a14:foregroundMark x1="85281" y1="55508" x2="85281" y2="55508"/>
                        <a14:foregroundMark x1="79004" y1="58051" x2="79004" y2="58051"/>
                        <a14:foregroundMark x1="74675" y1="50847" x2="74675" y2="50847"/>
                        <a14:foregroundMark x1="64935" y1="50847" x2="64935" y2="50847"/>
                        <a14:foregroundMark x1="58658" y1="51695" x2="58658" y2="51695"/>
                        <a14:foregroundMark x1="59091" y1="60169" x2="59091" y2="60169"/>
                      </a14:backgroundRemoval>
                    </a14:imgEffect>
                  </a14:imgLayer>
                </a14:imgProps>
              </a:ext>
            </a:extLst>
          </a:blip>
          <a:stretch>
            <a:fillRect/>
          </a:stretch>
        </p:blipFill>
        <p:spPr>
          <a:xfrm>
            <a:off x="5380880" y="3834208"/>
            <a:ext cx="1518436" cy="775743"/>
          </a:xfrm>
          <a:prstGeom prst="rect">
            <a:avLst/>
          </a:prstGeom>
        </p:spPr>
      </p:pic>
      <p:grpSp>
        <p:nvGrpSpPr>
          <p:cNvPr id="213" name="组合 212"/>
          <p:cNvGrpSpPr/>
          <p:nvPr/>
        </p:nvGrpSpPr>
        <p:grpSpPr>
          <a:xfrm>
            <a:off x="4357971" y="2948743"/>
            <a:ext cx="1389545" cy="434657"/>
            <a:chOff x="9881615" y="1661160"/>
            <a:chExt cx="2436014" cy="761999"/>
          </a:xfrm>
        </p:grpSpPr>
        <p:pic>
          <p:nvPicPr>
            <p:cNvPr id="214" name="图片 213"/>
            <p:cNvPicPr>
              <a:picLocks noChangeAspect="1"/>
            </p:cNvPicPr>
            <p:nvPr/>
          </p:nvPicPr>
          <p:blipFill rotWithShape="1">
            <a:blip r:embed="rId6" cstate="email"/>
            <a:srcRect b="-6796"/>
            <a:stretch>
              <a:fillRect/>
            </a:stretch>
          </p:blipFill>
          <p:spPr>
            <a:xfrm>
              <a:off x="9881615" y="1752600"/>
              <a:ext cx="664466" cy="670559"/>
            </a:xfrm>
            <a:prstGeom prst="rect">
              <a:avLst/>
            </a:prstGeom>
          </p:spPr>
        </p:pic>
        <p:pic>
          <p:nvPicPr>
            <p:cNvPr id="215" name="图片 214"/>
            <p:cNvPicPr>
              <a:picLocks noChangeAspect="1"/>
            </p:cNvPicPr>
            <p:nvPr/>
          </p:nvPicPr>
          <p:blipFill rotWithShape="1">
            <a:blip r:embed="rId7" cstate="email"/>
            <a:srcRect t="-16990" b="-1"/>
            <a:stretch>
              <a:fillRect/>
            </a:stretch>
          </p:blipFill>
          <p:spPr>
            <a:xfrm>
              <a:off x="10591800" y="1661160"/>
              <a:ext cx="1725829" cy="734569"/>
            </a:xfrm>
            <a:prstGeom prst="rect">
              <a:avLst/>
            </a:prstGeom>
          </p:spPr>
        </p:pic>
      </p:grpSp>
      <p:pic>
        <p:nvPicPr>
          <p:cNvPr id="216" name="图片 215" descr="MAH61{[IQ9J@{72XIKV3GI4"/>
          <p:cNvPicPr>
            <a:picLocks noChangeAspect="1"/>
          </p:cNvPicPr>
          <p:nvPr/>
        </p:nvPicPr>
        <p:blipFill>
          <a:blip r:embed="rId8" cstate="email">
            <a:clrChange>
              <a:clrFrom>
                <a:srgbClr val="FFFFFF"/>
              </a:clrFrom>
              <a:clrTo>
                <a:srgbClr val="FFFFFF">
                  <a:alpha val="0"/>
                </a:srgbClr>
              </a:clrTo>
            </a:clrChange>
          </a:blip>
          <a:stretch>
            <a:fillRect/>
          </a:stretch>
        </p:blipFill>
        <p:spPr>
          <a:xfrm>
            <a:off x="3205297" y="3946010"/>
            <a:ext cx="1583327" cy="490598"/>
          </a:xfrm>
          <a:prstGeom prst="rect">
            <a:avLst/>
          </a:prstGeom>
        </p:spPr>
      </p:pic>
      <p:pic>
        <p:nvPicPr>
          <p:cNvPr id="217" name="图片 216" descr="WP[74}FB48CH%_[5~)R]M84"/>
          <p:cNvPicPr>
            <a:picLocks noChangeAspect="1"/>
          </p:cNvPicPr>
          <p:nvPr/>
        </p:nvPicPr>
        <p:blipFill rotWithShape="1">
          <a:blip r:embed="rId9">
            <a:extLst>
              <a:ext uri="{BEBA8EAE-BF5A-486C-A8C5-ECC9F3942E4B}">
                <a14:imgProps xmlns:a14="http://schemas.microsoft.com/office/drawing/2010/main">
                  <a14:imgLayer r:embed="rId10">
                    <a14:imgEffect>
                      <a14:backgroundRemoval t="8057" b="85308" l="9665" r="89963">
                        <a14:backgroundMark x1="84758" y1="37915" x2="84758" y2="37915"/>
                        <a14:backgroundMark x1="82528" y1="31280" x2="82528" y2="31280"/>
                        <a14:backgroundMark x1="48699" y1="33175" x2="48699" y2="33175"/>
                        <a14:backgroundMark x1="56877" y1="47393" x2="56877" y2="47393"/>
                        <a14:backgroundMark x1="77695" y1="47393" x2="77695" y2="47393"/>
                        <a14:backgroundMark x1="34572" y1="45972" x2="34572" y2="45972"/>
                      </a14:backgroundRemoval>
                    </a14:imgEffect>
                  </a14:imgLayer>
                </a14:imgProps>
              </a:ext>
            </a:extLst>
          </a:blip>
          <a:srcRect b="14710"/>
          <a:stretch>
            <a:fillRect/>
          </a:stretch>
        </p:blipFill>
        <p:spPr>
          <a:xfrm>
            <a:off x="7737446" y="3852199"/>
            <a:ext cx="1094411" cy="732771"/>
          </a:xfrm>
          <a:prstGeom prst="rect">
            <a:avLst/>
          </a:prstGeom>
        </p:spPr>
      </p:pic>
      <p:pic>
        <p:nvPicPr>
          <p:cNvPr id="218" name="图片 217" descr="HSC_`UEE~S{S%}AWB}XTE_2"/>
          <p:cNvPicPr>
            <a:picLocks noChangeAspect="1"/>
          </p:cNvPicPr>
          <p:nvPr/>
        </p:nvPicPr>
        <p:blipFill>
          <a:blip r:embed="rId11" cstate="email">
            <a:clrChange>
              <a:clrFrom>
                <a:srgbClr val="FFFFFF"/>
              </a:clrFrom>
              <a:clrTo>
                <a:srgbClr val="FFFFFF">
                  <a:alpha val="0"/>
                </a:srgbClr>
              </a:clrTo>
            </a:clrChange>
          </a:blip>
          <a:stretch>
            <a:fillRect/>
          </a:stretch>
        </p:blipFill>
        <p:spPr>
          <a:xfrm>
            <a:off x="9639604" y="3958057"/>
            <a:ext cx="1552131" cy="521055"/>
          </a:xfrm>
          <a:prstGeom prst="rect">
            <a:avLst/>
          </a:prstGeom>
        </p:spPr>
      </p:pic>
      <p:pic>
        <p:nvPicPr>
          <p:cNvPr id="220" name="Picture 2" descr="PADTEC 的图像结果"/>
          <p:cNvPicPr>
            <a:picLocks noChangeAspect="1" noChangeArrowheads="1"/>
          </p:cNvPicPr>
          <p:nvPr/>
        </p:nvPicPr>
        <p:blipFill>
          <a:blip r:embed="rId12" cstate="screen"/>
          <a:srcRect/>
          <a:stretch>
            <a:fillRect/>
          </a:stretch>
        </p:blipFill>
        <p:spPr bwMode="auto">
          <a:xfrm>
            <a:off x="4508028" y="5116287"/>
            <a:ext cx="1199432" cy="285466"/>
          </a:xfrm>
          <a:prstGeom prst="rect">
            <a:avLst/>
          </a:prstGeom>
          <a:noFill/>
          <a:ln w="9525">
            <a:noFill/>
            <a:miter lim="800000"/>
            <a:headEnd/>
            <a:tailEnd/>
          </a:ln>
        </p:spPr>
      </p:pic>
      <p:pic>
        <p:nvPicPr>
          <p:cNvPr id="221" name="图片 15"/>
          <p:cNvPicPr>
            <a:picLocks noChangeAspect="1"/>
          </p:cNvPicPr>
          <p:nvPr/>
        </p:nvPicPr>
        <p:blipFill>
          <a:blip r:embed="rId13" cstate="screen"/>
          <a:srcRect/>
          <a:stretch>
            <a:fillRect/>
          </a:stretch>
        </p:blipFill>
        <p:spPr bwMode="auto">
          <a:xfrm>
            <a:off x="6578312" y="5120819"/>
            <a:ext cx="1291979" cy="276403"/>
          </a:xfrm>
          <a:prstGeom prst="rect">
            <a:avLst/>
          </a:prstGeom>
          <a:noFill/>
          <a:ln w="9525">
            <a:noFill/>
            <a:miter lim="800000"/>
            <a:headEnd/>
            <a:tailEnd/>
          </a:ln>
        </p:spPr>
      </p:pic>
      <p:pic>
        <p:nvPicPr>
          <p:cNvPr id="223" name="图片 12"/>
          <p:cNvPicPr>
            <a:picLocks noChangeAspect="1"/>
          </p:cNvPicPr>
          <p:nvPr/>
        </p:nvPicPr>
        <p:blipFill>
          <a:blip r:embed="rId14" cstate="screen"/>
          <a:srcRect/>
          <a:stretch>
            <a:fillRect/>
          </a:stretch>
        </p:blipFill>
        <p:spPr bwMode="auto">
          <a:xfrm>
            <a:off x="8552426" y="5048128"/>
            <a:ext cx="1483917" cy="421785"/>
          </a:xfrm>
          <a:prstGeom prst="rect">
            <a:avLst/>
          </a:prstGeom>
          <a:noFill/>
          <a:ln w="9525">
            <a:noFill/>
            <a:miter lim="800000"/>
            <a:headEnd/>
            <a:tailEnd/>
          </a:ln>
        </p:spPr>
      </p:pic>
      <p:pic>
        <p:nvPicPr>
          <p:cNvPr id="224" name="图片 223"/>
          <p:cNvPicPr>
            <a:picLocks noChangeAspect="1"/>
          </p:cNvPicPr>
          <p:nvPr/>
        </p:nvPicPr>
        <p:blipFill>
          <a:blip r:embed="rId15" cstate="screen"/>
          <a:stretch>
            <a:fillRect/>
          </a:stretch>
        </p:blipFill>
        <p:spPr>
          <a:xfrm>
            <a:off x="2186588" y="5048700"/>
            <a:ext cx="1355780" cy="420641"/>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世界客户分布</a:t>
            </a:r>
            <a:endParaRPr lang="zh-CN" altLang="zh-CN" dirty="0" smtClean="0">
              <a:effectLst/>
            </a:endParaRPr>
          </a:p>
        </p:txBody>
      </p:sp>
      <p:sp>
        <p:nvSpPr>
          <p:cNvPr id="4" name="任意多边形 16656"/>
          <p:cNvSpPr/>
          <p:nvPr/>
        </p:nvSpPr>
        <p:spPr>
          <a:xfrm>
            <a:off x="5539556" y="2931230"/>
            <a:ext cx="119571" cy="178492"/>
          </a:xfrm>
          <a:custGeom>
            <a:avLst/>
            <a:gdLst/>
            <a:ahLst/>
            <a:cxnLst/>
            <a:rect l="0" t="0" r="0" b="0"/>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 name="任意多边形 16657"/>
          <p:cNvSpPr/>
          <p:nvPr/>
        </p:nvSpPr>
        <p:spPr>
          <a:xfrm>
            <a:off x="7262085" y="1473839"/>
            <a:ext cx="476554" cy="608257"/>
          </a:xfrm>
          <a:custGeom>
            <a:avLst/>
            <a:gdLst/>
            <a:ahLst/>
            <a:cxnLst/>
            <a:rect l="0" t="0" r="0" b="0"/>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16658"/>
          <p:cNvSpPr/>
          <p:nvPr/>
        </p:nvSpPr>
        <p:spPr>
          <a:xfrm>
            <a:off x="6979618" y="5052333"/>
            <a:ext cx="181958" cy="377778"/>
          </a:xfrm>
          <a:custGeom>
            <a:avLst/>
            <a:gdLst/>
            <a:ahLst/>
            <a:cxnLst/>
            <a:rect l="0" t="0" r="0" b="0"/>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任意多边形 16659"/>
          <p:cNvSpPr/>
          <p:nvPr/>
        </p:nvSpPr>
        <p:spPr>
          <a:xfrm>
            <a:off x="7972586" y="4477001"/>
            <a:ext cx="62385" cy="74516"/>
          </a:xfrm>
          <a:custGeom>
            <a:avLst/>
            <a:gdLst/>
            <a:ahLst/>
            <a:cxnLst/>
            <a:rect l="0" t="0" r="0" b="0"/>
            <a:pathLst>
              <a:path w="42" h="54">
                <a:moveTo>
                  <a:pt x="6" y="0"/>
                </a:moveTo>
                <a:lnTo>
                  <a:pt x="0" y="24"/>
                </a:lnTo>
                <a:lnTo>
                  <a:pt x="6" y="54"/>
                </a:lnTo>
                <a:lnTo>
                  <a:pt x="30" y="54"/>
                </a:lnTo>
                <a:lnTo>
                  <a:pt x="42" y="30"/>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任意多边形 16660"/>
          <p:cNvSpPr/>
          <p:nvPr/>
        </p:nvSpPr>
        <p:spPr>
          <a:xfrm>
            <a:off x="8762801" y="4168540"/>
            <a:ext cx="58920" cy="58920"/>
          </a:xfrm>
          <a:custGeom>
            <a:avLst/>
            <a:gdLst/>
            <a:ahLst/>
            <a:cxnLst/>
            <a:rect l="0" t="0" r="0" b="0"/>
            <a:pathLst>
              <a:path w="42" h="42">
                <a:moveTo>
                  <a:pt x="0" y="30"/>
                </a:moveTo>
                <a:lnTo>
                  <a:pt x="12" y="12"/>
                </a:lnTo>
                <a:lnTo>
                  <a:pt x="30" y="0"/>
                </a:lnTo>
                <a:lnTo>
                  <a:pt x="42" y="12"/>
                </a:lnTo>
                <a:lnTo>
                  <a:pt x="30" y="30"/>
                </a:lnTo>
                <a:lnTo>
                  <a:pt x="12" y="42"/>
                </a:lnTo>
                <a:lnTo>
                  <a:pt x="0"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661"/>
          <p:cNvSpPr/>
          <p:nvPr/>
        </p:nvSpPr>
        <p:spPr>
          <a:xfrm>
            <a:off x="9079926" y="4022974"/>
            <a:ext cx="34659" cy="102243"/>
          </a:xfrm>
          <a:custGeom>
            <a:avLst/>
            <a:gdLst/>
            <a:ahLst/>
            <a:cxnLst/>
            <a:rect l="0" t="0" r="0" b="0"/>
            <a:pathLst>
              <a:path w="24" h="72">
                <a:moveTo>
                  <a:pt x="0" y="42"/>
                </a:moveTo>
                <a:lnTo>
                  <a:pt x="0" y="18"/>
                </a:lnTo>
                <a:lnTo>
                  <a:pt x="24" y="0"/>
                </a:lnTo>
                <a:lnTo>
                  <a:pt x="24" y="24"/>
                </a:lnTo>
                <a:lnTo>
                  <a:pt x="6" y="72"/>
                </a:lnTo>
                <a:lnTo>
                  <a:pt x="0"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任意多边形 16662"/>
          <p:cNvSpPr/>
          <p:nvPr/>
        </p:nvSpPr>
        <p:spPr>
          <a:xfrm>
            <a:off x="9336399" y="3757837"/>
            <a:ext cx="50255" cy="76249"/>
          </a:xfrm>
          <a:custGeom>
            <a:avLst/>
            <a:gdLst/>
            <a:ahLst/>
            <a:cxnLst/>
            <a:rect l="0" t="0" r="0" b="0"/>
            <a:pathLst>
              <a:path w="36" h="54">
                <a:moveTo>
                  <a:pt x="0" y="18"/>
                </a:moveTo>
                <a:lnTo>
                  <a:pt x="6" y="36"/>
                </a:lnTo>
                <a:lnTo>
                  <a:pt x="12" y="54"/>
                </a:lnTo>
                <a:lnTo>
                  <a:pt x="30" y="42"/>
                </a:lnTo>
                <a:lnTo>
                  <a:pt x="36" y="18"/>
                </a:lnTo>
                <a:lnTo>
                  <a:pt x="30" y="0"/>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6663"/>
          <p:cNvSpPr/>
          <p:nvPr/>
        </p:nvSpPr>
        <p:spPr>
          <a:xfrm>
            <a:off x="9397052" y="3366195"/>
            <a:ext cx="376045" cy="408971"/>
          </a:xfrm>
          <a:custGeom>
            <a:avLst/>
            <a:gdLst/>
            <a:ahLst/>
            <a:cxnLst/>
            <a:rect l="0" t="0" r="0" b="0"/>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任意多边形 16664"/>
          <p:cNvSpPr/>
          <p:nvPr/>
        </p:nvSpPr>
        <p:spPr>
          <a:xfrm>
            <a:off x="9662189" y="2990150"/>
            <a:ext cx="67585" cy="334455"/>
          </a:xfrm>
          <a:custGeom>
            <a:avLst/>
            <a:gdLst/>
            <a:ahLst/>
            <a:cxnLst/>
            <a:rect l="0" t="0" r="0" b="0"/>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 name="任意多边形 16665"/>
          <p:cNvSpPr/>
          <p:nvPr/>
        </p:nvSpPr>
        <p:spPr>
          <a:xfrm>
            <a:off x="10339765" y="5922262"/>
            <a:ext cx="195820" cy="223548"/>
          </a:xfrm>
          <a:custGeom>
            <a:avLst/>
            <a:gdLst/>
            <a:ahLst/>
            <a:cxnLst/>
            <a:rect l="0" t="0" r="0" b="0"/>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16666"/>
          <p:cNvSpPr/>
          <p:nvPr/>
        </p:nvSpPr>
        <p:spPr>
          <a:xfrm>
            <a:off x="10509591" y="5721243"/>
            <a:ext cx="136901" cy="220082"/>
          </a:xfrm>
          <a:custGeom>
            <a:avLst/>
            <a:gdLst/>
            <a:ahLst/>
            <a:cxnLst/>
            <a:rect l="0" t="0" r="0" b="0"/>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16667"/>
          <p:cNvSpPr/>
          <p:nvPr/>
        </p:nvSpPr>
        <p:spPr>
          <a:xfrm>
            <a:off x="8891037" y="5036737"/>
            <a:ext cx="1079613" cy="819674"/>
          </a:xfrm>
          <a:custGeom>
            <a:avLst/>
            <a:gdLst/>
            <a:ahLst/>
            <a:cxnLst/>
            <a:rect l="0" t="0" r="0" b="0"/>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16668"/>
          <p:cNvSpPr/>
          <p:nvPr/>
        </p:nvSpPr>
        <p:spPr>
          <a:xfrm>
            <a:off x="9738438" y="5904933"/>
            <a:ext cx="95312" cy="129970"/>
          </a:xfrm>
          <a:custGeom>
            <a:avLst/>
            <a:gdLst/>
            <a:ahLst/>
            <a:cxnLst/>
            <a:rect l="0" t="0" r="0" b="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16669"/>
          <p:cNvSpPr/>
          <p:nvPr/>
        </p:nvSpPr>
        <p:spPr>
          <a:xfrm>
            <a:off x="8428345" y="4586176"/>
            <a:ext cx="263405" cy="289398"/>
          </a:xfrm>
          <a:custGeom>
            <a:avLst/>
            <a:gdLst/>
            <a:ahLst/>
            <a:cxnLst/>
            <a:rect l="0" t="0" r="0" b="0"/>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16670"/>
          <p:cNvSpPr/>
          <p:nvPr/>
        </p:nvSpPr>
        <p:spPr>
          <a:xfrm>
            <a:off x="8788794" y="4534188"/>
            <a:ext cx="247809" cy="289398"/>
          </a:xfrm>
          <a:custGeom>
            <a:avLst/>
            <a:gdLst/>
            <a:ahLst/>
            <a:cxnLst/>
            <a:rect l="0" t="0" r="0" b="0"/>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16671"/>
          <p:cNvSpPr/>
          <p:nvPr/>
        </p:nvSpPr>
        <p:spPr>
          <a:xfrm>
            <a:off x="9060864" y="4218795"/>
            <a:ext cx="154230" cy="213149"/>
          </a:xfrm>
          <a:custGeom>
            <a:avLst/>
            <a:gdLst/>
            <a:ahLst/>
            <a:cxnLst/>
            <a:rect l="0" t="0" r="0" b="0"/>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16672"/>
          <p:cNvSpPr/>
          <p:nvPr/>
        </p:nvSpPr>
        <p:spPr>
          <a:xfrm>
            <a:off x="9123250" y="4466603"/>
            <a:ext cx="126503" cy="100510"/>
          </a:xfrm>
          <a:custGeom>
            <a:avLst/>
            <a:gdLst/>
            <a:ahLst/>
            <a:cxnLst/>
            <a:rect l="0" t="0" r="0" b="0"/>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16673"/>
          <p:cNvSpPr/>
          <p:nvPr/>
        </p:nvSpPr>
        <p:spPr>
          <a:xfrm>
            <a:off x="9036603" y="4686686"/>
            <a:ext cx="154230" cy="188889"/>
          </a:xfrm>
          <a:custGeom>
            <a:avLst/>
            <a:gdLst/>
            <a:ahLst/>
            <a:cxnLst/>
            <a:rect l="0" t="0" r="0" b="0"/>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16674"/>
          <p:cNvSpPr/>
          <p:nvPr/>
        </p:nvSpPr>
        <p:spPr>
          <a:xfrm>
            <a:off x="8686552" y="4901569"/>
            <a:ext cx="289398" cy="65851"/>
          </a:xfrm>
          <a:custGeom>
            <a:avLst/>
            <a:gdLst/>
            <a:ahLst/>
            <a:cxnLst/>
            <a:rect l="0" t="0" r="0" b="0"/>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16675"/>
          <p:cNvSpPr/>
          <p:nvPr/>
        </p:nvSpPr>
        <p:spPr>
          <a:xfrm>
            <a:off x="4094294" y="3114920"/>
            <a:ext cx="173293" cy="195821"/>
          </a:xfrm>
          <a:custGeom>
            <a:avLst/>
            <a:gdLst/>
            <a:ahLst/>
            <a:cxnLst/>
            <a:rect l="0" t="0" r="0" b="0"/>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16676"/>
          <p:cNvSpPr/>
          <p:nvPr/>
        </p:nvSpPr>
        <p:spPr>
          <a:xfrm>
            <a:off x="3382060" y="4104422"/>
            <a:ext cx="301529" cy="84913"/>
          </a:xfrm>
          <a:custGeom>
            <a:avLst/>
            <a:gdLst/>
            <a:ahLst/>
            <a:cxnLst/>
            <a:rect l="0" t="0" r="0" b="0"/>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16677"/>
          <p:cNvSpPr/>
          <p:nvPr/>
        </p:nvSpPr>
        <p:spPr>
          <a:xfrm>
            <a:off x="3683590" y="4198000"/>
            <a:ext cx="187156" cy="51988"/>
          </a:xfrm>
          <a:custGeom>
            <a:avLst/>
            <a:gdLst/>
            <a:ahLst/>
            <a:cxnLst/>
            <a:rect l="0" t="0" r="0" b="0"/>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16678"/>
          <p:cNvSpPr/>
          <p:nvPr/>
        </p:nvSpPr>
        <p:spPr>
          <a:xfrm>
            <a:off x="6132217" y="3607072"/>
            <a:ext cx="84913" cy="50255"/>
          </a:xfrm>
          <a:custGeom>
            <a:avLst/>
            <a:gdLst/>
            <a:ahLst/>
            <a:cxnLst/>
            <a:rect l="0" t="0" r="0" b="0"/>
            <a:pathLst>
              <a:path w="60" h="36">
                <a:moveTo>
                  <a:pt x="0" y="12"/>
                </a:moveTo>
                <a:lnTo>
                  <a:pt x="36" y="0"/>
                </a:lnTo>
                <a:lnTo>
                  <a:pt x="60" y="6"/>
                </a:lnTo>
                <a:lnTo>
                  <a:pt x="60" y="18"/>
                </a:lnTo>
                <a:lnTo>
                  <a:pt x="54" y="36"/>
                </a:lnTo>
                <a:lnTo>
                  <a:pt x="30" y="24"/>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16679"/>
          <p:cNvSpPr/>
          <p:nvPr/>
        </p:nvSpPr>
        <p:spPr>
          <a:xfrm>
            <a:off x="6036905" y="3511761"/>
            <a:ext cx="34659" cy="67584"/>
          </a:xfrm>
          <a:custGeom>
            <a:avLst/>
            <a:gdLst/>
            <a:ahLst/>
            <a:cxnLst/>
            <a:rect l="0" t="0" r="0" b="0"/>
            <a:pathLst>
              <a:path w="24" h="48">
                <a:moveTo>
                  <a:pt x="0" y="48"/>
                </a:moveTo>
                <a:lnTo>
                  <a:pt x="6" y="6"/>
                </a:lnTo>
                <a:lnTo>
                  <a:pt x="18" y="0"/>
                </a:lnTo>
                <a:lnTo>
                  <a:pt x="24" y="24"/>
                </a:lnTo>
                <a:lnTo>
                  <a:pt x="24" y="48"/>
                </a:lnTo>
                <a:lnTo>
                  <a:pt x="0"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16680"/>
          <p:cNvSpPr/>
          <p:nvPr/>
        </p:nvSpPr>
        <p:spPr>
          <a:xfrm>
            <a:off x="6028241" y="3442444"/>
            <a:ext cx="43323" cy="51988"/>
          </a:xfrm>
          <a:custGeom>
            <a:avLst/>
            <a:gdLst/>
            <a:ahLst/>
            <a:cxnLst/>
            <a:rect l="0" t="0" r="0" b="0"/>
            <a:pathLst>
              <a:path w="30" h="37">
                <a:moveTo>
                  <a:pt x="0" y="12"/>
                </a:moveTo>
                <a:lnTo>
                  <a:pt x="24" y="0"/>
                </a:lnTo>
                <a:lnTo>
                  <a:pt x="30" y="24"/>
                </a:lnTo>
                <a:lnTo>
                  <a:pt x="24" y="37"/>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16681"/>
          <p:cNvSpPr/>
          <p:nvPr/>
        </p:nvSpPr>
        <p:spPr>
          <a:xfrm>
            <a:off x="6920698" y="3648662"/>
            <a:ext cx="43324" cy="8665"/>
          </a:xfrm>
          <a:custGeom>
            <a:avLst/>
            <a:gdLst/>
            <a:ahLst/>
            <a:cxnLst/>
            <a:rect l="0" t="0" r="0" b="0"/>
            <a:pathLst>
              <a:path w="30" h="6">
                <a:moveTo>
                  <a:pt x="24" y="0"/>
                </a:moveTo>
                <a:lnTo>
                  <a:pt x="30" y="0"/>
                </a:lnTo>
                <a:lnTo>
                  <a:pt x="0" y="6"/>
                </a:lnTo>
                <a:lnTo>
                  <a:pt x="24"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6768201" y="3901669"/>
            <a:ext cx="0" cy="3466"/>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16683"/>
          <p:cNvSpPr/>
          <p:nvPr/>
        </p:nvSpPr>
        <p:spPr>
          <a:xfrm>
            <a:off x="6516927" y="3485767"/>
            <a:ext cx="506015" cy="195821"/>
          </a:xfrm>
          <a:custGeom>
            <a:avLst/>
            <a:gdLst/>
            <a:ahLst/>
            <a:cxnLst/>
            <a:rect l="0" t="0" r="0" b="0"/>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2" name="任意多边形 16684"/>
          <p:cNvSpPr/>
          <p:nvPr/>
        </p:nvSpPr>
        <p:spPr>
          <a:xfrm>
            <a:off x="6756071" y="3648662"/>
            <a:ext cx="197554" cy="159429"/>
          </a:xfrm>
          <a:custGeom>
            <a:avLst/>
            <a:gdLst/>
            <a:ahLst/>
            <a:cxnLst/>
            <a:rect l="0" t="0" r="0" b="0"/>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16685"/>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16686"/>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16687"/>
          <p:cNvSpPr/>
          <p:nvPr/>
        </p:nvSpPr>
        <p:spPr>
          <a:xfrm>
            <a:off x="7210098" y="4014310"/>
            <a:ext cx="129969" cy="84913"/>
          </a:xfrm>
          <a:custGeom>
            <a:avLst/>
            <a:gdLst/>
            <a:ahLst/>
            <a:cxnLst/>
            <a:rect l="0" t="0" r="0" b="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16688"/>
          <p:cNvSpPr/>
          <p:nvPr/>
        </p:nvSpPr>
        <p:spPr>
          <a:xfrm>
            <a:off x="7229159" y="4047235"/>
            <a:ext cx="204485" cy="237412"/>
          </a:xfrm>
          <a:custGeom>
            <a:avLst/>
            <a:gdLst/>
            <a:ahLst/>
            <a:cxnLst/>
            <a:rect l="0" t="0" r="0" b="0"/>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16689"/>
          <p:cNvSpPr/>
          <p:nvPr/>
        </p:nvSpPr>
        <p:spPr>
          <a:xfrm>
            <a:off x="6972686" y="4199733"/>
            <a:ext cx="289399" cy="180224"/>
          </a:xfrm>
          <a:custGeom>
            <a:avLst/>
            <a:gdLst/>
            <a:ahLst/>
            <a:cxnLst/>
            <a:rect l="0" t="0" r="0" b="0"/>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16690"/>
          <p:cNvSpPr/>
          <p:nvPr/>
        </p:nvSpPr>
        <p:spPr>
          <a:xfrm>
            <a:off x="6768201" y="3808091"/>
            <a:ext cx="537207" cy="460959"/>
          </a:xfrm>
          <a:custGeom>
            <a:avLst/>
            <a:gdLst/>
            <a:ahLst/>
            <a:cxnLst/>
            <a:rect l="0" t="0" r="0" b="0"/>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16691"/>
          <p:cNvSpPr/>
          <p:nvPr/>
        </p:nvSpPr>
        <p:spPr>
          <a:xfrm>
            <a:off x="7229159" y="4099223"/>
            <a:ext cx="84914" cy="100510"/>
          </a:xfrm>
          <a:custGeom>
            <a:avLst/>
            <a:gdLst/>
            <a:ahLst/>
            <a:cxnLst/>
            <a:rect l="0" t="0" r="0" b="0"/>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16692"/>
          <p:cNvSpPr/>
          <p:nvPr/>
        </p:nvSpPr>
        <p:spPr>
          <a:xfrm>
            <a:off x="6860046" y="3638264"/>
            <a:ext cx="272069" cy="273802"/>
          </a:xfrm>
          <a:custGeom>
            <a:avLst/>
            <a:gdLst/>
            <a:ahLst/>
            <a:cxnLst/>
            <a:rect l="0" t="0" r="0" b="0"/>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16693"/>
          <p:cNvSpPr/>
          <p:nvPr/>
        </p:nvSpPr>
        <p:spPr>
          <a:xfrm>
            <a:off x="7016010" y="3563749"/>
            <a:ext cx="512947" cy="466157"/>
          </a:xfrm>
          <a:custGeom>
            <a:avLst/>
            <a:gdLst/>
            <a:ahLst/>
            <a:cxnLst/>
            <a:rect l="0" t="0" r="0" b="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16694"/>
          <p:cNvSpPr/>
          <p:nvPr/>
        </p:nvSpPr>
        <p:spPr>
          <a:xfrm>
            <a:off x="7468303" y="3657327"/>
            <a:ext cx="445363" cy="415903"/>
          </a:xfrm>
          <a:custGeom>
            <a:avLst/>
            <a:gdLst/>
            <a:ahLst/>
            <a:cxnLst/>
            <a:rect l="0" t="0" r="0" b="0"/>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16695"/>
          <p:cNvSpPr/>
          <p:nvPr/>
        </p:nvSpPr>
        <p:spPr>
          <a:xfrm>
            <a:off x="7655459" y="3698917"/>
            <a:ext cx="790215" cy="811010"/>
          </a:xfrm>
          <a:custGeom>
            <a:avLst/>
            <a:gdLst/>
            <a:ahLst/>
            <a:cxnLst/>
            <a:rect l="0" t="0" r="0" b="0"/>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16696"/>
          <p:cNvSpPr/>
          <p:nvPr/>
        </p:nvSpPr>
        <p:spPr>
          <a:xfrm>
            <a:off x="7452707" y="3607072"/>
            <a:ext cx="393374" cy="287666"/>
          </a:xfrm>
          <a:custGeom>
            <a:avLst/>
            <a:gdLst/>
            <a:ahLst/>
            <a:cxnLst/>
            <a:rect l="0" t="0" r="0" b="0"/>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16697"/>
          <p:cNvSpPr/>
          <p:nvPr/>
        </p:nvSpPr>
        <p:spPr>
          <a:xfrm>
            <a:off x="8187469" y="4003912"/>
            <a:ext cx="129969" cy="110907"/>
          </a:xfrm>
          <a:custGeom>
            <a:avLst/>
            <a:gdLst/>
            <a:ahLst/>
            <a:cxnLst/>
            <a:rect l="0" t="0" r="0" b="0"/>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16698"/>
          <p:cNvSpPr/>
          <p:nvPr/>
        </p:nvSpPr>
        <p:spPr>
          <a:xfrm>
            <a:off x="6369627" y="2880976"/>
            <a:ext cx="173293" cy="117839"/>
          </a:xfrm>
          <a:custGeom>
            <a:avLst/>
            <a:gdLst/>
            <a:ahLst/>
            <a:cxnLst/>
            <a:rect l="0" t="0" r="0" b="0"/>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16699"/>
          <p:cNvSpPr/>
          <p:nvPr/>
        </p:nvSpPr>
        <p:spPr>
          <a:xfrm>
            <a:off x="6445876" y="2718080"/>
            <a:ext cx="129970" cy="110907"/>
          </a:xfrm>
          <a:custGeom>
            <a:avLst/>
            <a:gdLst/>
            <a:ahLst/>
            <a:cxnLst/>
            <a:rect l="0" t="0" r="0" b="0"/>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16700"/>
          <p:cNvSpPr/>
          <p:nvPr/>
        </p:nvSpPr>
        <p:spPr>
          <a:xfrm>
            <a:off x="6440678" y="2889640"/>
            <a:ext cx="254740" cy="230480"/>
          </a:xfrm>
          <a:custGeom>
            <a:avLst/>
            <a:gdLst/>
            <a:ahLst/>
            <a:cxnLst/>
            <a:rect l="0" t="0" r="0" b="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16701"/>
          <p:cNvSpPr/>
          <p:nvPr/>
        </p:nvSpPr>
        <p:spPr>
          <a:xfrm>
            <a:off x="6378293" y="2796062"/>
            <a:ext cx="207951" cy="117839"/>
          </a:xfrm>
          <a:custGeom>
            <a:avLst/>
            <a:gdLst/>
            <a:ahLst/>
            <a:cxnLst/>
            <a:rect l="0" t="0" r="0" b="0"/>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16702"/>
          <p:cNvSpPr/>
          <p:nvPr/>
        </p:nvSpPr>
        <p:spPr>
          <a:xfrm>
            <a:off x="5393990" y="4379957"/>
            <a:ext cx="206218" cy="154231"/>
          </a:xfrm>
          <a:custGeom>
            <a:avLst/>
            <a:gdLst/>
            <a:ahLst/>
            <a:cxnLst/>
            <a:rect l="0" t="0" r="0" b="0"/>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16703"/>
          <p:cNvSpPr/>
          <p:nvPr/>
        </p:nvSpPr>
        <p:spPr>
          <a:xfrm>
            <a:off x="5343734" y="4269050"/>
            <a:ext cx="161163" cy="121305"/>
          </a:xfrm>
          <a:custGeom>
            <a:avLst/>
            <a:gdLst/>
            <a:ahLst/>
            <a:cxnLst/>
            <a:rect l="0" t="0" r="0" b="0"/>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16704"/>
          <p:cNvSpPr/>
          <p:nvPr/>
        </p:nvSpPr>
        <p:spPr>
          <a:xfrm>
            <a:off x="5352399" y="3972720"/>
            <a:ext cx="325790" cy="348318"/>
          </a:xfrm>
          <a:custGeom>
            <a:avLst/>
            <a:gdLst/>
            <a:ahLst/>
            <a:cxnLst/>
            <a:rect l="0" t="0" r="0" b="0"/>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16705"/>
          <p:cNvSpPr/>
          <p:nvPr/>
        </p:nvSpPr>
        <p:spPr>
          <a:xfrm>
            <a:off x="6473603" y="3827154"/>
            <a:ext cx="308461" cy="298063"/>
          </a:xfrm>
          <a:custGeom>
            <a:avLst/>
            <a:gdLst/>
            <a:ahLst/>
            <a:cxnLst/>
            <a:rect l="0" t="0" r="0" b="0"/>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16706"/>
          <p:cNvSpPr/>
          <p:nvPr/>
        </p:nvSpPr>
        <p:spPr>
          <a:xfrm>
            <a:off x="6052502" y="3775166"/>
            <a:ext cx="447095" cy="424567"/>
          </a:xfrm>
          <a:custGeom>
            <a:avLst/>
            <a:gdLst/>
            <a:ahLst/>
            <a:cxnLst/>
            <a:rect l="0" t="0" r="0" b="0"/>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16707"/>
          <p:cNvSpPr/>
          <p:nvPr/>
        </p:nvSpPr>
        <p:spPr>
          <a:xfrm>
            <a:off x="6009178" y="3648662"/>
            <a:ext cx="112641" cy="211417"/>
          </a:xfrm>
          <a:custGeom>
            <a:avLst/>
            <a:gdLst/>
            <a:ahLst/>
            <a:cxnLst/>
            <a:rect l="0" t="0" r="0" b="0"/>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16708"/>
          <p:cNvSpPr/>
          <p:nvPr/>
        </p:nvSpPr>
        <p:spPr>
          <a:xfrm>
            <a:off x="5456375" y="3698917"/>
            <a:ext cx="324057" cy="247808"/>
          </a:xfrm>
          <a:custGeom>
            <a:avLst/>
            <a:gdLst/>
            <a:ahLst/>
            <a:cxnLst/>
            <a:rect l="0" t="0" r="0" b="0"/>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16709"/>
          <p:cNvSpPr/>
          <p:nvPr/>
        </p:nvSpPr>
        <p:spPr>
          <a:xfrm>
            <a:off x="5359331" y="3946725"/>
            <a:ext cx="223547" cy="194088"/>
          </a:xfrm>
          <a:custGeom>
            <a:avLst/>
            <a:gdLst/>
            <a:ahLst/>
            <a:cxnLst/>
            <a:rect l="0" t="0" r="0" b="0"/>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16710"/>
          <p:cNvSpPr/>
          <p:nvPr/>
        </p:nvSpPr>
        <p:spPr>
          <a:xfrm>
            <a:off x="5369729" y="4379957"/>
            <a:ext cx="67584" cy="51988"/>
          </a:xfrm>
          <a:custGeom>
            <a:avLst/>
            <a:gdLst/>
            <a:ahLst/>
            <a:cxnLst/>
            <a:rect l="0" t="0" r="0" b="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16711"/>
          <p:cNvSpPr/>
          <p:nvPr/>
        </p:nvSpPr>
        <p:spPr>
          <a:xfrm>
            <a:off x="6406019" y="4083627"/>
            <a:ext cx="443629" cy="544139"/>
          </a:xfrm>
          <a:custGeom>
            <a:avLst/>
            <a:gdLst/>
            <a:ahLst/>
            <a:cxnLst/>
            <a:rect l="0" t="0" r="0" b="0"/>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16712"/>
          <p:cNvSpPr/>
          <p:nvPr/>
        </p:nvSpPr>
        <p:spPr>
          <a:xfrm>
            <a:off x="5582878" y="4440610"/>
            <a:ext cx="162895" cy="161162"/>
          </a:xfrm>
          <a:custGeom>
            <a:avLst/>
            <a:gdLst/>
            <a:ahLst/>
            <a:cxnLst/>
            <a:rect l="0" t="0" r="0" b="0"/>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16713"/>
          <p:cNvSpPr/>
          <p:nvPr/>
        </p:nvSpPr>
        <p:spPr>
          <a:xfrm>
            <a:off x="5499698" y="4501262"/>
            <a:ext cx="116107" cy="100510"/>
          </a:xfrm>
          <a:custGeom>
            <a:avLst/>
            <a:gdLst/>
            <a:ahLst/>
            <a:cxnLst/>
            <a:rect l="0" t="0" r="0" b="0"/>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16714"/>
          <p:cNvSpPr/>
          <p:nvPr/>
        </p:nvSpPr>
        <p:spPr>
          <a:xfrm>
            <a:off x="5445978" y="4466603"/>
            <a:ext cx="86646" cy="76249"/>
          </a:xfrm>
          <a:custGeom>
            <a:avLst/>
            <a:gdLst/>
            <a:ahLst/>
            <a:cxnLst/>
            <a:rect l="0" t="0" r="0" b="0"/>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3" name="矩形 62"/>
          <p:cNvSpPr/>
          <p:nvPr/>
        </p:nvSpPr>
        <p:spPr>
          <a:xfrm>
            <a:off x="5572481" y="3946725"/>
            <a:ext cx="10398" cy="25994"/>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16716"/>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16717"/>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16718"/>
          <p:cNvSpPr/>
          <p:nvPr/>
        </p:nvSpPr>
        <p:spPr>
          <a:xfrm>
            <a:off x="5615804" y="3607072"/>
            <a:ext cx="10398" cy="5199"/>
          </a:xfrm>
          <a:custGeom>
            <a:avLst/>
            <a:gdLst/>
            <a:ahLst/>
            <a:cxnLst/>
            <a:rect l="0" t="0" r="0" b="0"/>
            <a:pathLst>
              <a:path w="6" h="6">
                <a:moveTo>
                  <a:pt x="6" y="0"/>
                </a:moveTo>
                <a:lnTo>
                  <a:pt x="0" y="0"/>
                </a:lnTo>
                <a:lnTo>
                  <a:pt x="0"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16719"/>
          <p:cNvSpPr/>
          <p:nvPr/>
        </p:nvSpPr>
        <p:spPr>
          <a:xfrm>
            <a:off x="5634866" y="3485767"/>
            <a:ext cx="8665" cy="8665"/>
          </a:xfrm>
          <a:custGeom>
            <a:avLst/>
            <a:gdLst/>
            <a:ahLst/>
            <a:cxnLst/>
            <a:rect l="0" t="0" r="0" b="0"/>
            <a:pathLst>
              <a:path w="6" h="6">
                <a:moveTo>
                  <a:pt x="0" y="0"/>
                </a:moveTo>
                <a:lnTo>
                  <a:pt x="0" y="0"/>
                </a:lnTo>
                <a:lnTo>
                  <a:pt x="6" y="6"/>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8" name="任意多边形 16720"/>
          <p:cNvSpPr/>
          <p:nvPr/>
        </p:nvSpPr>
        <p:spPr>
          <a:xfrm>
            <a:off x="5556885" y="3414717"/>
            <a:ext cx="336188" cy="258206"/>
          </a:xfrm>
          <a:custGeom>
            <a:avLst/>
            <a:gdLst/>
            <a:ahLst/>
            <a:cxnLst/>
            <a:rect l="0" t="0" r="0" b="0"/>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9" name="任意多边形 16721"/>
          <p:cNvSpPr/>
          <p:nvPr/>
        </p:nvSpPr>
        <p:spPr>
          <a:xfrm>
            <a:off x="5556885" y="3466705"/>
            <a:ext cx="86646" cy="181957"/>
          </a:xfrm>
          <a:custGeom>
            <a:avLst/>
            <a:gdLst/>
            <a:ahLst/>
            <a:cxnLst/>
            <a:rect l="0" t="0" r="0" b="0"/>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0" name="任意多边形 16722"/>
          <p:cNvSpPr/>
          <p:nvPr/>
        </p:nvSpPr>
        <p:spPr>
          <a:xfrm>
            <a:off x="5626202" y="3494432"/>
            <a:ext cx="17329" cy="69317"/>
          </a:xfrm>
          <a:custGeom>
            <a:avLst/>
            <a:gdLst/>
            <a:ahLst/>
            <a:cxnLst/>
            <a:rect l="0" t="0" r="0" b="0"/>
            <a:pathLst>
              <a:path w="12" h="48">
                <a:moveTo>
                  <a:pt x="6" y="24"/>
                </a:moveTo>
                <a:lnTo>
                  <a:pt x="0" y="30"/>
                </a:lnTo>
                <a:lnTo>
                  <a:pt x="0" y="48"/>
                </a:lnTo>
                <a:lnTo>
                  <a:pt x="6" y="18"/>
                </a:lnTo>
                <a:lnTo>
                  <a:pt x="12" y="0"/>
                </a:lnTo>
                <a:lnTo>
                  <a:pt x="6" y="12"/>
                </a:lnTo>
                <a:lnTo>
                  <a:pt x="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16723"/>
          <p:cNvSpPr/>
          <p:nvPr/>
        </p:nvSpPr>
        <p:spPr>
          <a:xfrm>
            <a:off x="5610605" y="3612271"/>
            <a:ext cx="5199" cy="36391"/>
          </a:xfrm>
          <a:custGeom>
            <a:avLst/>
            <a:gdLst/>
            <a:ahLst/>
            <a:cxnLst/>
            <a:rect l="0" t="0" r="0" b="0"/>
            <a:pathLst>
              <a:path w="6" h="24">
                <a:moveTo>
                  <a:pt x="6" y="0"/>
                </a:moveTo>
                <a:lnTo>
                  <a:pt x="6" y="12"/>
                </a:lnTo>
                <a:lnTo>
                  <a:pt x="0" y="24"/>
                </a:lnTo>
                <a:lnTo>
                  <a:pt x="6"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16724"/>
          <p:cNvSpPr/>
          <p:nvPr/>
        </p:nvSpPr>
        <p:spPr>
          <a:xfrm>
            <a:off x="5615804" y="3563749"/>
            <a:ext cx="10398" cy="24261"/>
          </a:xfrm>
          <a:custGeom>
            <a:avLst/>
            <a:gdLst/>
            <a:ahLst/>
            <a:cxnLst/>
            <a:rect l="0" t="0" r="0" b="0"/>
            <a:pathLst>
              <a:path w="6" h="18">
                <a:moveTo>
                  <a:pt x="0" y="18"/>
                </a:moveTo>
                <a:lnTo>
                  <a:pt x="6" y="0"/>
                </a:lnTo>
                <a:lnTo>
                  <a:pt x="6"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16725"/>
          <p:cNvSpPr/>
          <p:nvPr/>
        </p:nvSpPr>
        <p:spPr>
          <a:xfrm>
            <a:off x="5615804" y="3588010"/>
            <a:ext cx="0" cy="19062"/>
          </a:xfrm>
          <a:custGeom>
            <a:avLst/>
            <a:gdLst/>
            <a:ahLst/>
            <a:cxnLst/>
            <a:rect l="0" t="0" r="0" b="0"/>
            <a:pathLst>
              <a:path h="12">
                <a:moveTo>
                  <a:pt x="0" y="12"/>
                </a:moveTo>
                <a:lnTo>
                  <a:pt x="0" y="0"/>
                </a:lnTo>
                <a:lnTo>
                  <a:pt x="0" y="12"/>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16726"/>
          <p:cNvSpPr/>
          <p:nvPr/>
        </p:nvSpPr>
        <p:spPr>
          <a:xfrm>
            <a:off x="7166774" y="3638264"/>
            <a:ext cx="27727" cy="19063"/>
          </a:xfrm>
          <a:custGeom>
            <a:avLst/>
            <a:gdLst/>
            <a:ahLst/>
            <a:cxnLst/>
            <a:rect l="0" t="0" r="0" b="0"/>
            <a:pathLst>
              <a:path w="18" h="12">
                <a:moveTo>
                  <a:pt x="0" y="0"/>
                </a:moveTo>
                <a:lnTo>
                  <a:pt x="18" y="12"/>
                </a:lnTo>
                <a:lnTo>
                  <a:pt x="18" y="12"/>
                </a:lnTo>
                <a:lnTo>
                  <a:pt x="6" y="0"/>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16727"/>
          <p:cNvSpPr/>
          <p:nvPr/>
        </p:nvSpPr>
        <p:spPr>
          <a:xfrm>
            <a:off x="7126917" y="3596674"/>
            <a:ext cx="15596" cy="25994"/>
          </a:xfrm>
          <a:custGeom>
            <a:avLst/>
            <a:gdLst/>
            <a:ahLst/>
            <a:cxnLst/>
            <a:rect l="0" t="0" r="0" b="0"/>
            <a:pathLst>
              <a:path w="12" h="18">
                <a:moveTo>
                  <a:pt x="0" y="0"/>
                </a:moveTo>
                <a:lnTo>
                  <a:pt x="12" y="18"/>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16728"/>
          <p:cNvSpPr/>
          <p:nvPr/>
        </p:nvSpPr>
        <p:spPr>
          <a:xfrm>
            <a:off x="8530588" y="4125217"/>
            <a:ext cx="195820" cy="315393"/>
          </a:xfrm>
          <a:custGeom>
            <a:avLst/>
            <a:gdLst/>
            <a:ahLst/>
            <a:cxnLst/>
            <a:rect l="0" t="0" r="0" b="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16729"/>
          <p:cNvSpPr/>
          <p:nvPr/>
        </p:nvSpPr>
        <p:spPr>
          <a:xfrm>
            <a:off x="8591240" y="4088825"/>
            <a:ext cx="197554" cy="388176"/>
          </a:xfrm>
          <a:custGeom>
            <a:avLst/>
            <a:gdLst/>
            <a:ahLst/>
            <a:cxnLst/>
            <a:rect l="0" t="0" r="0" b="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16730"/>
          <p:cNvSpPr/>
          <p:nvPr/>
        </p:nvSpPr>
        <p:spPr>
          <a:xfrm>
            <a:off x="7981250" y="3877408"/>
            <a:ext cx="214883" cy="102243"/>
          </a:xfrm>
          <a:custGeom>
            <a:avLst/>
            <a:gdLst/>
            <a:ahLst/>
            <a:cxnLst/>
            <a:rect l="0" t="0" r="0" b="0"/>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16732"/>
          <p:cNvSpPr/>
          <p:nvPr/>
        </p:nvSpPr>
        <p:spPr>
          <a:xfrm>
            <a:off x="8203065" y="3076796"/>
            <a:ext cx="849134" cy="426300"/>
          </a:xfrm>
          <a:custGeom>
            <a:avLst/>
            <a:gdLst/>
            <a:ahLst/>
            <a:cxnLst/>
            <a:rect l="0" t="0" r="0" b="0"/>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16733"/>
          <p:cNvSpPr/>
          <p:nvPr/>
        </p:nvSpPr>
        <p:spPr>
          <a:xfrm>
            <a:off x="6369627" y="2054369"/>
            <a:ext cx="291132" cy="639451"/>
          </a:xfrm>
          <a:custGeom>
            <a:avLst/>
            <a:gdLst/>
            <a:ahLst/>
            <a:cxnLst/>
            <a:rect l="0" t="0" r="0" b="0"/>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16734"/>
          <p:cNvSpPr/>
          <p:nvPr/>
        </p:nvSpPr>
        <p:spPr>
          <a:xfrm>
            <a:off x="6669424" y="3068132"/>
            <a:ext cx="17329" cy="8664"/>
          </a:xfrm>
          <a:custGeom>
            <a:avLst/>
            <a:gdLst/>
            <a:ahLst/>
            <a:cxnLst/>
            <a:rect l="0" t="0" r="0" b="0"/>
            <a:pathLst>
              <a:path w="12" h="6">
                <a:moveTo>
                  <a:pt x="12" y="6"/>
                </a:moveTo>
                <a:lnTo>
                  <a:pt x="0" y="0"/>
                </a:lnTo>
                <a:lnTo>
                  <a:pt x="0" y="6"/>
                </a:lnTo>
                <a:lnTo>
                  <a:pt x="12"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16735"/>
          <p:cNvSpPr/>
          <p:nvPr/>
        </p:nvSpPr>
        <p:spPr>
          <a:xfrm>
            <a:off x="6558517" y="1336937"/>
            <a:ext cx="4139963" cy="2216414"/>
          </a:xfrm>
          <a:custGeom>
            <a:avLst/>
            <a:gdLst/>
            <a:ahLst/>
            <a:cxnLst/>
            <a:rect l="0" t="0" r="0" b="0"/>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11406C"/>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3" name="任意多边形 16736"/>
          <p:cNvSpPr/>
          <p:nvPr/>
        </p:nvSpPr>
        <p:spPr>
          <a:xfrm>
            <a:off x="7194501" y="3648662"/>
            <a:ext cx="77982" cy="8665"/>
          </a:xfrm>
          <a:custGeom>
            <a:avLst/>
            <a:gdLst/>
            <a:ahLst/>
            <a:cxnLst/>
            <a:rect l="0" t="0" r="0" b="0"/>
            <a:pathLst>
              <a:path w="54" h="6">
                <a:moveTo>
                  <a:pt x="6" y="6"/>
                </a:moveTo>
                <a:lnTo>
                  <a:pt x="30" y="6"/>
                </a:lnTo>
                <a:lnTo>
                  <a:pt x="54" y="0"/>
                </a:lnTo>
                <a:lnTo>
                  <a:pt x="0" y="6"/>
                </a:lnTo>
                <a:lnTo>
                  <a:pt x="6"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4" name="任意多边形 16737"/>
          <p:cNvSpPr/>
          <p:nvPr/>
        </p:nvSpPr>
        <p:spPr>
          <a:xfrm>
            <a:off x="7074929" y="2931230"/>
            <a:ext cx="1103874" cy="774619"/>
          </a:xfrm>
          <a:custGeom>
            <a:avLst/>
            <a:gdLst/>
            <a:ahLst/>
            <a:cxnLst/>
            <a:rect l="0" t="0" r="0" b="0"/>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5" name="任意多边形 16738"/>
          <p:cNvSpPr/>
          <p:nvPr/>
        </p:nvSpPr>
        <p:spPr>
          <a:xfrm>
            <a:off x="7142513" y="3622668"/>
            <a:ext cx="24261" cy="15596"/>
          </a:xfrm>
          <a:custGeom>
            <a:avLst/>
            <a:gdLst/>
            <a:ahLst/>
            <a:cxnLst/>
            <a:rect l="0" t="0" r="0" b="0"/>
            <a:pathLst>
              <a:path w="18" h="12">
                <a:moveTo>
                  <a:pt x="0" y="0"/>
                </a:moveTo>
                <a:lnTo>
                  <a:pt x="0" y="12"/>
                </a:lnTo>
                <a:lnTo>
                  <a:pt x="18" y="12"/>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6" name="矩形 85"/>
          <p:cNvSpPr/>
          <p:nvPr/>
        </p:nvSpPr>
        <p:spPr>
          <a:xfrm>
            <a:off x="6250056" y="3220629"/>
            <a:ext cx="10398" cy="1732"/>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7" name="任意多边形 16740"/>
          <p:cNvSpPr/>
          <p:nvPr/>
        </p:nvSpPr>
        <p:spPr>
          <a:xfrm>
            <a:off x="6062900" y="3211964"/>
            <a:ext cx="204485" cy="93578"/>
          </a:xfrm>
          <a:custGeom>
            <a:avLst/>
            <a:gdLst/>
            <a:ahLst/>
            <a:cxnLst/>
            <a:rect l="0" t="0" r="0" b="0"/>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8" name="任意多边形 16741"/>
          <p:cNvSpPr/>
          <p:nvPr/>
        </p:nvSpPr>
        <p:spPr>
          <a:xfrm>
            <a:off x="5685122" y="3120120"/>
            <a:ext cx="343120" cy="346585"/>
          </a:xfrm>
          <a:custGeom>
            <a:avLst/>
            <a:gdLst/>
            <a:ahLst/>
            <a:cxnLst/>
            <a:rect l="0" t="0" r="0" b="0"/>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9" name="任意多边形 16742"/>
          <p:cNvSpPr/>
          <p:nvPr/>
        </p:nvSpPr>
        <p:spPr>
          <a:xfrm>
            <a:off x="5993583" y="3296878"/>
            <a:ext cx="317125" cy="320591"/>
          </a:xfrm>
          <a:custGeom>
            <a:avLst/>
            <a:gdLst/>
            <a:ahLst/>
            <a:cxnLst/>
            <a:rect l="0" t="0" r="0" b="0"/>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0" name="任意多边形 16743"/>
          <p:cNvSpPr/>
          <p:nvPr/>
        </p:nvSpPr>
        <p:spPr>
          <a:xfrm>
            <a:off x="5960656" y="2948559"/>
            <a:ext cx="247809" cy="330990"/>
          </a:xfrm>
          <a:custGeom>
            <a:avLst/>
            <a:gdLst/>
            <a:ahLst/>
            <a:cxnLst/>
            <a:rect l="0" t="0" r="0" b="0"/>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1" name="任意多边形 16744"/>
          <p:cNvSpPr/>
          <p:nvPr/>
        </p:nvSpPr>
        <p:spPr>
          <a:xfrm>
            <a:off x="5908669" y="3007479"/>
            <a:ext cx="95312" cy="126504"/>
          </a:xfrm>
          <a:custGeom>
            <a:avLst/>
            <a:gdLst/>
            <a:ahLst/>
            <a:cxnLst/>
            <a:rect l="0" t="0" r="0" b="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2" name="任意多边形 16745"/>
          <p:cNvSpPr/>
          <p:nvPr/>
        </p:nvSpPr>
        <p:spPr>
          <a:xfrm>
            <a:off x="6354032" y="3494432"/>
            <a:ext cx="171559" cy="168093"/>
          </a:xfrm>
          <a:custGeom>
            <a:avLst/>
            <a:gdLst/>
            <a:ahLst/>
            <a:cxnLst/>
            <a:rect l="0" t="0" r="0" b="0"/>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3" name="任意多边形 16746"/>
          <p:cNvSpPr/>
          <p:nvPr/>
        </p:nvSpPr>
        <p:spPr>
          <a:xfrm>
            <a:off x="5936395" y="1959058"/>
            <a:ext cx="708768" cy="837003"/>
          </a:xfrm>
          <a:custGeom>
            <a:avLst/>
            <a:gdLst/>
            <a:ahLst/>
            <a:cxnLst/>
            <a:rect l="0" t="0" r="0" b="0"/>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4" name="任意多边形 16747"/>
          <p:cNvSpPr/>
          <p:nvPr/>
        </p:nvSpPr>
        <p:spPr>
          <a:xfrm>
            <a:off x="6106222" y="2121954"/>
            <a:ext cx="350051" cy="809276"/>
          </a:xfrm>
          <a:custGeom>
            <a:avLst/>
            <a:gdLst/>
            <a:ahLst/>
            <a:cxnLst/>
            <a:rect l="0" t="0" r="0" b="0"/>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5" name="任意多边形 16748"/>
          <p:cNvSpPr/>
          <p:nvPr/>
        </p:nvSpPr>
        <p:spPr>
          <a:xfrm>
            <a:off x="6406019" y="3068132"/>
            <a:ext cx="486952" cy="313659"/>
          </a:xfrm>
          <a:custGeom>
            <a:avLst/>
            <a:gdLst/>
            <a:ahLst/>
            <a:cxnLst/>
            <a:rect l="0" t="0" r="0" b="0"/>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6" name="任意多边形 16749"/>
          <p:cNvSpPr/>
          <p:nvPr/>
        </p:nvSpPr>
        <p:spPr>
          <a:xfrm>
            <a:off x="6686754" y="3068132"/>
            <a:ext cx="60652" cy="32925"/>
          </a:xfrm>
          <a:custGeom>
            <a:avLst/>
            <a:gdLst/>
            <a:ahLst/>
            <a:cxnLst/>
            <a:rect l="0" t="0" r="0" b="0"/>
            <a:pathLst>
              <a:path w="42" h="24">
                <a:moveTo>
                  <a:pt x="36" y="24"/>
                </a:moveTo>
                <a:lnTo>
                  <a:pt x="18" y="0"/>
                </a:lnTo>
                <a:lnTo>
                  <a:pt x="0" y="6"/>
                </a:lnTo>
                <a:lnTo>
                  <a:pt x="42" y="24"/>
                </a:lnTo>
                <a:lnTo>
                  <a:pt x="3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7" name="任意多边形 16750"/>
          <p:cNvSpPr/>
          <p:nvPr/>
        </p:nvSpPr>
        <p:spPr>
          <a:xfrm>
            <a:off x="6354032" y="3237959"/>
            <a:ext cx="273803" cy="176759"/>
          </a:xfrm>
          <a:custGeom>
            <a:avLst/>
            <a:gdLst/>
            <a:ahLst/>
            <a:cxnLst/>
            <a:rect l="0" t="0" r="0" b="0"/>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8" name="任意多边形 16751"/>
          <p:cNvSpPr/>
          <p:nvPr/>
        </p:nvSpPr>
        <p:spPr>
          <a:xfrm>
            <a:off x="6354032" y="3324605"/>
            <a:ext cx="67584" cy="76249"/>
          </a:xfrm>
          <a:custGeom>
            <a:avLst/>
            <a:gdLst/>
            <a:ahLst/>
            <a:cxnLst/>
            <a:rect l="0" t="0" r="0" b="0"/>
            <a:pathLst>
              <a:path w="48" h="54">
                <a:moveTo>
                  <a:pt x="42" y="42"/>
                </a:moveTo>
                <a:lnTo>
                  <a:pt x="48" y="54"/>
                </a:lnTo>
                <a:lnTo>
                  <a:pt x="0" y="0"/>
                </a:lnTo>
                <a:lnTo>
                  <a:pt x="12" y="18"/>
                </a:lnTo>
                <a:lnTo>
                  <a:pt x="4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16752"/>
          <p:cNvSpPr/>
          <p:nvPr/>
        </p:nvSpPr>
        <p:spPr>
          <a:xfrm>
            <a:off x="6132217" y="3128784"/>
            <a:ext cx="187156" cy="102243"/>
          </a:xfrm>
          <a:custGeom>
            <a:avLst/>
            <a:gdLst/>
            <a:ahLst/>
            <a:cxnLst/>
            <a:rect l="0" t="0" r="0" b="0"/>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16753"/>
          <p:cNvSpPr/>
          <p:nvPr/>
        </p:nvSpPr>
        <p:spPr>
          <a:xfrm>
            <a:off x="6243124" y="3231027"/>
            <a:ext cx="178491" cy="98776"/>
          </a:xfrm>
          <a:custGeom>
            <a:avLst/>
            <a:gdLst/>
            <a:ahLst/>
            <a:cxnLst/>
            <a:rect l="0" t="0" r="0" b="0"/>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1" name="任意多边形 16754"/>
          <p:cNvSpPr/>
          <p:nvPr/>
        </p:nvSpPr>
        <p:spPr>
          <a:xfrm>
            <a:off x="6260453" y="3179039"/>
            <a:ext cx="152498" cy="76249"/>
          </a:xfrm>
          <a:custGeom>
            <a:avLst/>
            <a:gdLst/>
            <a:ahLst/>
            <a:cxnLst/>
            <a:rect l="0" t="0" r="0" b="0"/>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16755"/>
          <p:cNvSpPr/>
          <p:nvPr/>
        </p:nvSpPr>
        <p:spPr>
          <a:xfrm>
            <a:off x="6421615" y="3400854"/>
            <a:ext cx="190622" cy="162895"/>
          </a:xfrm>
          <a:custGeom>
            <a:avLst/>
            <a:gdLst/>
            <a:ahLst/>
            <a:cxnLst/>
            <a:rect l="0" t="0" r="0" b="0"/>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16756"/>
          <p:cNvSpPr/>
          <p:nvPr/>
        </p:nvSpPr>
        <p:spPr>
          <a:xfrm>
            <a:off x="6302044" y="3324605"/>
            <a:ext cx="138634" cy="239144"/>
          </a:xfrm>
          <a:custGeom>
            <a:avLst/>
            <a:gdLst/>
            <a:ahLst/>
            <a:cxnLst/>
            <a:rect l="0" t="0" r="0" b="0"/>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16757"/>
          <p:cNvSpPr/>
          <p:nvPr/>
        </p:nvSpPr>
        <p:spPr>
          <a:xfrm>
            <a:off x="6173807" y="3288213"/>
            <a:ext cx="161162" cy="187156"/>
          </a:xfrm>
          <a:custGeom>
            <a:avLst/>
            <a:gdLst/>
            <a:ahLst/>
            <a:cxnLst/>
            <a:rect l="0" t="0" r="0" b="0"/>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5" name="任意多边形 16758"/>
          <p:cNvSpPr/>
          <p:nvPr/>
        </p:nvSpPr>
        <p:spPr>
          <a:xfrm>
            <a:off x="6345366" y="2931230"/>
            <a:ext cx="84914" cy="51988"/>
          </a:xfrm>
          <a:custGeom>
            <a:avLst/>
            <a:gdLst/>
            <a:ahLst/>
            <a:cxnLst/>
            <a:rect l="0" t="0" r="0" b="0"/>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6" name="任意多边形 16759"/>
          <p:cNvSpPr/>
          <p:nvPr/>
        </p:nvSpPr>
        <p:spPr>
          <a:xfrm>
            <a:off x="6191136" y="2957224"/>
            <a:ext cx="265137" cy="237410"/>
          </a:xfrm>
          <a:custGeom>
            <a:avLst/>
            <a:gdLst/>
            <a:ahLst/>
            <a:cxnLst/>
            <a:rect l="0" t="0" r="0" b="0"/>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7" name="任意多边形 16760"/>
          <p:cNvSpPr/>
          <p:nvPr/>
        </p:nvSpPr>
        <p:spPr>
          <a:xfrm>
            <a:off x="5976253" y="3263952"/>
            <a:ext cx="119571" cy="65851"/>
          </a:xfrm>
          <a:custGeom>
            <a:avLst/>
            <a:gdLst/>
            <a:ahLst/>
            <a:cxnLst/>
            <a:rect l="0" t="0" r="0" b="0"/>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8" name="任意多边形 16761"/>
          <p:cNvSpPr/>
          <p:nvPr/>
        </p:nvSpPr>
        <p:spPr>
          <a:xfrm>
            <a:off x="6028241" y="2820323"/>
            <a:ext cx="77981" cy="136902"/>
          </a:xfrm>
          <a:custGeom>
            <a:avLst/>
            <a:gdLst/>
            <a:ahLst/>
            <a:cxnLst/>
            <a:rect l="0" t="0" r="0" b="0"/>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9" name="任意多边形 16762"/>
          <p:cNvSpPr/>
          <p:nvPr/>
        </p:nvSpPr>
        <p:spPr>
          <a:xfrm>
            <a:off x="5882675" y="3101057"/>
            <a:ext cx="93578" cy="84914"/>
          </a:xfrm>
          <a:custGeom>
            <a:avLst/>
            <a:gdLst/>
            <a:ahLst/>
            <a:cxnLst/>
            <a:rect l="0" t="0" r="0" b="0"/>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0" name="任意多边形 16763"/>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1" name="任意多边形 16764"/>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2" name="任意多边形 16765"/>
          <p:cNvSpPr/>
          <p:nvPr/>
        </p:nvSpPr>
        <p:spPr>
          <a:xfrm>
            <a:off x="5480636" y="4029906"/>
            <a:ext cx="445362" cy="419368"/>
          </a:xfrm>
          <a:custGeom>
            <a:avLst/>
            <a:gdLst/>
            <a:ahLst/>
            <a:cxnLst/>
            <a:rect l="0" t="0" r="0" b="0"/>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3" name="任意多边形 16766"/>
          <p:cNvSpPr/>
          <p:nvPr/>
        </p:nvSpPr>
        <p:spPr>
          <a:xfrm>
            <a:off x="6929363" y="4416349"/>
            <a:ext cx="256473" cy="346585"/>
          </a:xfrm>
          <a:custGeom>
            <a:avLst/>
            <a:gdLst/>
            <a:ahLst/>
            <a:cxnLst/>
            <a:rect l="0" t="0" r="0" b="0"/>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6767"/>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lnTo>
                  <a:pt x="1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6768"/>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6" name="任意多边形 16769"/>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任意多边形 16770"/>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8" name="任意多边形 16771"/>
          <p:cNvSpPr/>
          <p:nvPr/>
        </p:nvSpPr>
        <p:spPr>
          <a:xfrm>
            <a:off x="6260453" y="5334800"/>
            <a:ext cx="434964" cy="386442"/>
          </a:xfrm>
          <a:custGeom>
            <a:avLst/>
            <a:gdLst/>
            <a:ahLst/>
            <a:cxnLst/>
            <a:rect l="0" t="0" r="0" b="0"/>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9" name="任意多边形 16772"/>
          <p:cNvSpPr/>
          <p:nvPr/>
        </p:nvSpPr>
        <p:spPr>
          <a:xfrm>
            <a:off x="6354032" y="5208296"/>
            <a:ext cx="258206" cy="256473"/>
          </a:xfrm>
          <a:custGeom>
            <a:avLst/>
            <a:gdLst/>
            <a:ahLst/>
            <a:cxnLst/>
            <a:rect l="0" t="0" r="0" b="0"/>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0" name="任意多边形 16773"/>
          <p:cNvSpPr/>
          <p:nvPr/>
        </p:nvSpPr>
        <p:spPr>
          <a:xfrm>
            <a:off x="6619169" y="5010743"/>
            <a:ext cx="292865" cy="460959"/>
          </a:xfrm>
          <a:custGeom>
            <a:avLst/>
            <a:gdLst/>
            <a:ahLst/>
            <a:cxnLst/>
            <a:rect l="0" t="0" r="0" b="0"/>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16774"/>
          <p:cNvSpPr/>
          <p:nvPr/>
        </p:nvSpPr>
        <p:spPr>
          <a:xfrm>
            <a:off x="6619169" y="4747338"/>
            <a:ext cx="284200" cy="289399"/>
          </a:xfrm>
          <a:custGeom>
            <a:avLst/>
            <a:gdLst/>
            <a:ahLst/>
            <a:cxnLst/>
            <a:rect l="0" t="0" r="0" b="0"/>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6775"/>
          <p:cNvSpPr/>
          <p:nvPr/>
        </p:nvSpPr>
        <p:spPr>
          <a:xfrm>
            <a:off x="6139149" y="4882506"/>
            <a:ext cx="325790" cy="325790"/>
          </a:xfrm>
          <a:custGeom>
            <a:avLst/>
            <a:gdLst/>
            <a:ahLst/>
            <a:cxnLst/>
            <a:rect l="0" t="0" r="0" b="0"/>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任意多边形 16776"/>
          <p:cNvSpPr/>
          <p:nvPr/>
        </p:nvSpPr>
        <p:spPr>
          <a:xfrm>
            <a:off x="6139149" y="4575778"/>
            <a:ext cx="506015" cy="502549"/>
          </a:xfrm>
          <a:custGeom>
            <a:avLst/>
            <a:gdLst/>
            <a:ahLst/>
            <a:cxnLst/>
            <a:rect l="0" t="0" r="0" b="0"/>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16777"/>
          <p:cNvSpPr/>
          <p:nvPr/>
        </p:nvSpPr>
        <p:spPr>
          <a:xfrm>
            <a:off x="6704083" y="4234391"/>
            <a:ext cx="403772" cy="386443"/>
          </a:xfrm>
          <a:custGeom>
            <a:avLst/>
            <a:gdLst/>
            <a:ahLst/>
            <a:cxnLst/>
            <a:rect l="0" t="0" r="0" b="0"/>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16778"/>
          <p:cNvSpPr/>
          <p:nvPr/>
        </p:nvSpPr>
        <p:spPr>
          <a:xfrm>
            <a:off x="6730076" y="4593108"/>
            <a:ext cx="223548" cy="256473"/>
          </a:xfrm>
          <a:custGeom>
            <a:avLst/>
            <a:gdLst/>
            <a:ahLst/>
            <a:cxnLst/>
            <a:rect l="0" t="0" r="0" b="0"/>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16779"/>
          <p:cNvSpPr/>
          <p:nvPr/>
        </p:nvSpPr>
        <p:spPr>
          <a:xfrm>
            <a:off x="6489200" y="5147644"/>
            <a:ext cx="206218" cy="195820"/>
          </a:xfrm>
          <a:custGeom>
            <a:avLst/>
            <a:gdLst/>
            <a:ahLst/>
            <a:cxnLst/>
            <a:rect l="0" t="0" r="0" b="0"/>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16780"/>
          <p:cNvSpPr/>
          <p:nvPr/>
        </p:nvSpPr>
        <p:spPr>
          <a:xfrm>
            <a:off x="6412951" y="4620834"/>
            <a:ext cx="369113" cy="594393"/>
          </a:xfrm>
          <a:custGeom>
            <a:avLst/>
            <a:gdLst/>
            <a:ahLst/>
            <a:cxnLst/>
            <a:rect l="0" t="0" r="0" b="0"/>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16781"/>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16782"/>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16783"/>
          <p:cNvSpPr/>
          <p:nvPr/>
        </p:nvSpPr>
        <p:spPr>
          <a:xfrm>
            <a:off x="5813358" y="4425013"/>
            <a:ext cx="25993" cy="6932"/>
          </a:xfrm>
          <a:custGeom>
            <a:avLst/>
            <a:gdLst/>
            <a:ahLst/>
            <a:cxnLst/>
            <a:rect l="0" t="0" r="0" b="0"/>
            <a:pathLst>
              <a:path w="18" h="6">
                <a:moveTo>
                  <a:pt x="0" y="6"/>
                </a:moveTo>
                <a:lnTo>
                  <a:pt x="6" y="6"/>
                </a:lnTo>
                <a:lnTo>
                  <a:pt x="18" y="0"/>
                </a:lnTo>
                <a:lnTo>
                  <a:pt x="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16784"/>
          <p:cNvSpPr/>
          <p:nvPr/>
        </p:nvSpPr>
        <p:spPr>
          <a:xfrm>
            <a:off x="5813358" y="4425013"/>
            <a:ext cx="25993" cy="6932"/>
          </a:xfrm>
          <a:custGeom>
            <a:avLst/>
            <a:gdLst/>
            <a:ahLst/>
            <a:cxnLst/>
            <a:rect l="0" t="0" r="0" b="0"/>
            <a:pathLst>
              <a:path w="18" h="6">
                <a:moveTo>
                  <a:pt x="0" y="6"/>
                </a:moveTo>
                <a:lnTo>
                  <a:pt x="6" y="6"/>
                </a:lnTo>
                <a:lnTo>
                  <a:pt x="18" y="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2" name="任意多边形 16785"/>
          <p:cNvSpPr/>
          <p:nvPr/>
        </p:nvSpPr>
        <p:spPr>
          <a:xfrm>
            <a:off x="5728444" y="4431945"/>
            <a:ext cx="110907" cy="143833"/>
          </a:xfrm>
          <a:custGeom>
            <a:avLst/>
            <a:gdLst/>
            <a:ahLst/>
            <a:cxnLst/>
            <a:rect l="0" t="0" r="0" b="0"/>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任意多边形 16786"/>
          <p:cNvSpPr/>
          <p:nvPr/>
        </p:nvSpPr>
        <p:spPr>
          <a:xfrm>
            <a:off x="5893073" y="4321038"/>
            <a:ext cx="324057" cy="291132"/>
          </a:xfrm>
          <a:custGeom>
            <a:avLst/>
            <a:gdLst/>
            <a:ahLst/>
            <a:cxnLst/>
            <a:rect l="0" t="0" r="0" b="0"/>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16787"/>
          <p:cNvSpPr/>
          <p:nvPr/>
        </p:nvSpPr>
        <p:spPr>
          <a:xfrm>
            <a:off x="6208466" y="4431945"/>
            <a:ext cx="350051" cy="204485"/>
          </a:xfrm>
          <a:custGeom>
            <a:avLst/>
            <a:gdLst/>
            <a:ahLst/>
            <a:cxnLst/>
            <a:rect l="0" t="0" r="0" b="0"/>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5" name="任意多边形 16788"/>
          <p:cNvSpPr/>
          <p:nvPr/>
        </p:nvSpPr>
        <p:spPr>
          <a:xfrm>
            <a:off x="6106222" y="4620834"/>
            <a:ext cx="213151" cy="254740"/>
          </a:xfrm>
          <a:custGeom>
            <a:avLst/>
            <a:gdLst/>
            <a:ahLst/>
            <a:cxnLst/>
            <a:rect l="0" t="0" r="0" b="0"/>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6" name="任意多边形 16789"/>
          <p:cNvSpPr/>
          <p:nvPr/>
        </p:nvSpPr>
        <p:spPr>
          <a:xfrm>
            <a:off x="6062900" y="4672822"/>
            <a:ext cx="128237" cy="142100"/>
          </a:xfrm>
          <a:custGeom>
            <a:avLst/>
            <a:gdLst/>
            <a:ahLst/>
            <a:cxnLst/>
            <a:rect l="0" t="0" r="0" b="0"/>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16790"/>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8" name="任意多边形 16791"/>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任意多边形 16792"/>
          <p:cNvSpPr/>
          <p:nvPr/>
        </p:nvSpPr>
        <p:spPr>
          <a:xfrm>
            <a:off x="5839352" y="4379957"/>
            <a:ext cx="69317" cy="171560"/>
          </a:xfrm>
          <a:custGeom>
            <a:avLst/>
            <a:gdLst/>
            <a:ahLst/>
            <a:cxnLst/>
            <a:rect l="0" t="0" r="0" b="0"/>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0" name="任意多边形 16793"/>
          <p:cNvSpPr/>
          <p:nvPr/>
        </p:nvSpPr>
        <p:spPr>
          <a:xfrm>
            <a:off x="5813358" y="4425013"/>
            <a:ext cx="60652" cy="135168"/>
          </a:xfrm>
          <a:custGeom>
            <a:avLst/>
            <a:gdLst/>
            <a:ahLst/>
            <a:cxnLst/>
            <a:rect l="0" t="0" r="0" b="0"/>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任意多边形 16794"/>
          <p:cNvSpPr/>
          <p:nvPr/>
        </p:nvSpPr>
        <p:spPr>
          <a:xfrm>
            <a:off x="6132217" y="5184035"/>
            <a:ext cx="350051" cy="355251"/>
          </a:xfrm>
          <a:custGeom>
            <a:avLst/>
            <a:gdLst/>
            <a:ahLst/>
            <a:cxnLst/>
            <a:rect l="0" t="0" r="0" b="0"/>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16795"/>
          <p:cNvSpPr/>
          <p:nvPr/>
        </p:nvSpPr>
        <p:spPr>
          <a:xfrm>
            <a:off x="5839352" y="4210130"/>
            <a:ext cx="86646" cy="102243"/>
          </a:xfrm>
          <a:custGeom>
            <a:avLst/>
            <a:gdLst/>
            <a:ahLst/>
            <a:cxnLst/>
            <a:rect l="0" t="0" r="0" b="0"/>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16796"/>
          <p:cNvSpPr/>
          <p:nvPr/>
        </p:nvSpPr>
        <p:spPr>
          <a:xfrm>
            <a:off x="1137920" y="1946927"/>
            <a:ext cx="738227" cy="1006831"/>
          </a:xfrm>
          <a:custGeom>
            <a:avLst/>
            <a:gdLst/>
            <a:ahLst/>
            <a:cxnLst/>
            <a:rect l="0" t="0" r="0" b="0"/>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16797"/>
          <p:cNvSpPr/>
          <p:nvPr/>
        </p:nvSpPr>
        <p:spPr>
          <a:xfrm>
            <a:off x="1876147" y="1905337"/>
            <a:ext cx="2313458" cy="1585629"/>
          </a:xfrm>
          <a:custGeom>
            <a:avLst/>
            <a:gdLst/>
            <a:ahLst/>
            <a:cxnLst/>
            <a:rect l="0" t="0" r="0" b="0"/>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16798"/>
          <p:cNvSpPr/>
          <p:nvPr/>
        </p:nvSpPr>
        <p:spPr>
          <a:xfrm>
            <a:off x="2312845" y="3225828"/>
            <a:ext cx="1566566" cy="809278"/>
          </a:xfrm>
          <a:custGeom>
            <a:avLst/>
            <a:gdLst/>
            <a:ahLst/>
            <a:cxnLst/>
            <a:rect l="0" t="0" r="0" b="0"/>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16799"/>
          <p:cNvSpPr/>
          <p:nvPr/>
        </p:nvSpPr>
        <p:spPr>
          <a:xfrm>
            <a:off x="3312743" y="4324503"/>
            <a:ext cx="121305" cy="123038"/>
          </a:xfrm>
          <a:custGeom>
            <a:avLst/>
            <a:gdLst/>
            <a:ahLst/>
            <a:cxnLst/>
            <a:rect l="0" t="0" r="0" b="0"/>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16800"/>
          <p:cNvSpPr/>
          <p:nvPr/>
        </p:nvSpPr>
        <p:spPr>
          <a:xfrm>
            <a:off x="3356067" y="4437144"/>
            <a:ext cx="103976" cy="76249"/>
          </a:xfrm>
          <a:custGeom>
            <a:avLst/>
            <a:gdLst/>
            <a:ahLst/>
            <a:cxnLst/>
            <a:rect l="0" t="0" r="0" b="0"/>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16801"/>
          <p:cNvSpPr/>
          <p:nvPr/>
        </p:nvSpPr>
        <p:spPr>
          <a:xfrm>
            <a:off x="3451378" y="4480467"/>
            <a:ext cx="154231" cy="65851"/>
          </a:xfrm>
          <a:custGeom>
            <a:avLst/>
            <a:gdLst/>
            <a:ahLst/>
            <a:cxnLst/>
            <a:rect l="0" t="0" r="0" b="0"/>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16802"/>
          <p:cNvSpPr/>
          <p:nvPr/>
        </p:nvSpPr>
        <p:spPr>
          <a:xfrm>
            <a:off x="3553621" y="4404218"/>
            <a:ext cx="317125" cy="348319"/>
          </a:xfrm>
          <a:custGeom>
            <a:avLst/>
            <a:gdLst/>
            <a:ahLst/>
            <a:cxnLst/>
            <a:rect l="0" t="0" r="0" b="0"/>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0" name="任意多边形 16803"/>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1" name="任意多边形 16804"/>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16805"/>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3" name="任意多边形 16806"/>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4" name="任意多边形 16807"/>
          <p:cNvSpPr/>
          <p:nvPr/>
        </p:nvSpPr>
        <p:spPr>
          <a:xfrm>
            <a:off x="4224263" y="4582710"/>
            <a:ext cx="83181" cy="102242"/>
          </a:xfrm>
          <a:custGeom>
            <a:avLst/>
            <a:gdLst/>
            <a:ahLst/>
            <a:cxnLst/>
            <a:rect l="0" t="0" r="0" b="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任意多边形 16809"/>
          <p:cNvSpPr/>
          <p:nvPr/>
        </p:nvSpPr>
        <p:spPr>
          <a:xfrm>
            <a:off x="3990319" y="5270682"/>
            <a:ext cx="242610" cy="225281"/>
          </a:xfrm>
          <a:custGeom>
            <a:avLst/>
            <a:gdLst/>
            <a:ahLst/>
            <a:cxnLst/>
            <a:rect l="0" t="0" r="0" b="0"/>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6" name="任意多边形 16810"/>
          <p:cNvSpPr/>
          <p:nvPr/>
        </p:nvSpPr>
        <p:spPr>
          <a:xfrm>
            <a:off x="4113356" y="5587808"/>
            <a:ext cx="143834" cy="161162"/>
          </a:xfrm>
          <a:custGeom>
            <a:avLst/>
            <a:gdLst/>
            <a:ahLst/>
            <a:cxnLst/>
            <a:rect l="0" t="0" r="0" b="0"/>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任意多边形 16811"/>
          <p:cNvSpPr/>
          <p:nvPr/>
        </p:nvSpPr>
        <p:spPr>
          <a:xfrm>
            <a:off x="3801429" y="5009010"/>
            <a:ext cx="318859" cy="348318"/>
          </a:xfrm>
          <a:custGeom>
            <a:avLst/>
            <a:gdLst/>
            <a:ahLst/>
            <a:cxnLst/>
            <a:rect l="0" t="0" r="0" b="0"/>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8" name="任意多边形 16812"/>
          <p:cNvSpPr/>
          <p:nvPr/>
        </p:nvSpPr>
        <p:spPr>
          <a:xfrm>
            <a:off x="3709584" y="4591374"/>
            <a:ext cx="1043222" cy="1105608"/>
          </a:xfrm>
          <a:custGeom>
            <a:avLst/>
            <a:gdLst/>
            <a:ahLst/>
            <a:cxnLst/>
            <a:rect l="0" t="0" r="0" b="0"/>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9" name="任意多边形 16813"/>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0" name="任意多边形 16814"/>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1" name="任意多边形 16815"/>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2" name="任意多边形 16816"/>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任意多边形 16817"/>
          <p:cNvSpPr/>
          <p:nvPr/>
        </p:nvSpPr>
        <p:spPr>
          <a:xfrm>
            <a:off x="3719982" y="4411150"/>
            <a:ext cx="365647" cy="306729"/>
          </a:xfrm>
          <a:custGeom>
            <a:avLst/>
            <a:gdLst/>
            <a:ahLst/>
            <a:cxnLst/>
            <a:rect l="0" t="0" r="0" b="0"/>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4" name="任意多边形 16818"/>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任意多边形 16819"/>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6" name="任意多边形 16820"/>
          <p:cNvSpPr/>
          <p:nvPr/>
        </p:nvSpPr>
        <p:spPr>
          <a:xfrm>
            <a:off x="3510297" y="4700549"/>
            <a:ext cx="147299" cy="162895"/>
          </a:xfrm>
          <a:custGeom>
            <a:avLst/>
            <a:gdLst/>
            <a:ahLst/>
            <a:cxnLst/>
            <a:rect l="0" t="0" r="0" b="0"/>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7" name="任意多边形 16821"/>
          <p:cNvSpPr/>
          <p:nvPr/>
        </p:nvSpPr>
        <p:spPr>
          <a:xfrm>
            <a:off x="3269421" y="4300242"/>
            <a:ext cx="164628" cy="76249"/>
          </a:xfrm>
          <a:custGeom>
            <a:avLst/>
            <a:gdLst/>
            <a:ahLst/>
            <a:cxnLst/>
            <a:rect l="0" t="0" r="0" b="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16822"/>
          <p:cNvSpPr/>
          <p:nvPr/>
        </p:nvSpPr>
        <p:spPr>
          <a:xfrm>
            <a:off x="3182774" y="4255186"/>
            <a:ext cx="129969" cy="107441"/>
          </a:xfrm>
          <a:custGeom>
            <a:avLst/>
            <a:gdLst/>
            <a:ahLst/>
            <a:cxnLst/>
            <a:rect l="0" t="0" r="0" b="0"/>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16823"/>
          <p:cNvSpPr/>
          <p:nvPr/>
        </p:nvSpPr>
        <p:spPr>
          <a:xfrm>
            <a:off x="2517330" y="3804625"/>
            <a:ext cx="823140" cy="538941"/>
          </a:xfrm>
          <a:custGeom>
            <a:avLst/>
            <a:gdLst/>
            <a:ahLst/>
            <a:cxnLst/>
            <a:rect l="0" t="0" r="0" b="0"/>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16824"/>
          <p:cNvSpPr/>
          <p:nvPr/>
        </p:nvSpPr>
        <p:spPr>
          <a:xfrm rot="20747712">
            <a:off x="3863814" y="1645398"/>
            <a:ext cx="887259" cy="979104"/>
          </a:xfrm>
          <a:custGeom>
            <a:avLst/>
            <a:gdLst/>
            <a:ahLst/>
            <a:cxnLst/>
            <a:rect l="0" t="0" r="0" b="0"/>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16825"/>
          <p:cNvSpPr/>
          <p:nvPr/>
        </p:nvSpPr>
        <p:spPr>
          <a:xfrm>
            <a:off x="2808462" y="1908803"/>
            <a:ext cx="45056" cy="39858"/>
          </a:xfrm>
          <a:custGeom>
            <a:avLst/>
            <a:gdLst/>
            <a:ahLst/>
            <a:cxnLst/>
            <a:rect l="0" t="0" r="0" b="0"/>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16826"/>
          <p:cNvSpPr/>
          <p:nvPr/>
        </p:nvSpPr>
        <p:spPr>
          <a:xfrm>
            <a:off x="3193172" y="2231127"/>
            <a:ext cx="0" cy="5199"/>
          </a:xfrm>
          <a:custGeom>
            <a:avLst/>
            <a:gdLst/>
            <a:ahLst/>
            <a:cxnLst/>
            <a:rect l="0" t="0" r="0" b="0"/>
            <a:pathLst>
              <a:path w="1" h="4">
                <a:moveTo>
                  <a:pt x="1" y="2"/>
                </a:moveTo>
                <a:lnTo>
                  <a:pt x="1" y="1"/>
                </a:lnTo>
                <a:lnTo>
                  <a:pt x="1" y="1"/>
                </a:lnTo>
                <a:lnTo>
                  <a:pt x="0" y="0"/>
                </a:lnTo>
                <a:lnTo>
                  <a:pt x="0" y="0"/>
                </a:lnTo>
                <a:lnTo>
                  <a:pt x="1" y="2"/>
                </a:lnTo>
                <a:lnTo>
                  <a:pt x="1" y="4"/>
                </a:lnTo>
                <a:lnTo>
                  <a:pt x="1" y="4"/>
                </a:lnTo>
                <a:lnTo>
                  <a:pt x="1" y="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16827"/>
          <p:cNvSpPr/>
          <p:nvPr/>
        </p:nvSpPr>
        <p:spPr>
          <a:xfrm>
            <a:off x="3583080" y="2267519"/>
            <a:ext cx="3466" cy="6932"/>
          </a:xfrm>
          <a:custGeom>
            <a:avLst/>
            <a:gdLst/>
            <a:ahLst/>
            <a:cxnLst/>
            <a:rect l="0" t="0" r="0" b="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16828"/>
          <p:cNvSpPr/>
          <p:nvPr/>
        </p:nvSpPr>
        <p:spPr>
          <a:xfrm>
            <a:off x="3200104" y="1811759"/>
            <a:ext cx="15596" cy="15597"/>
          </a:xfrm>
          <a:custGeom>
            <a:avLst/>
            <a:gdLst/>
            <a:ahLst/>
            <a:cxnLst/>
            <a:rect l="0" t="0" r="0" b="0"/>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16829"/>
          <p:cNvSpPr/>
          <p:nvPr/>
        </p:nvSpPr>
        <p:spPr>
          <a:xfrm>
            <a:off x="3404589" y="2322973"/>
            <a:ext cx="157696" cy="131702"/>
          </a:xfrm>
          <a:custGeom>
            <a:avLst/>
            <a:gdLst/>
            <a:ahLst/>
            <a:cxnLst/>
            <a:rect l="0" t="0" r="0" b="0"/>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6" name="任意多边形 16830"/>
          <p:cNvSpPr/>
          <p:nvPr/>
        </p:nvSpPr>
        <p:spPr>
          <a:xfrm>
            <a:off x="3278085" y="1927866"/>
            <a:ext cx="653314" cy="436698"/>
          </a:xfrm>
          <a:custGeom>
            <a:avLst/>
            <a:gdLst/>
            <a:ahLst/>
            <a:cxnLst/>
            <a:rect l="0" t="0" r="0" b="0"/>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7" name="任意多边形 16831"/>
          <p:cNvSpPr/>
          <p:nvPr/>
        </p:nvSpPr>
        <p:spPr>
          <a:xfrm>
            <a:off x="2713150" y="1855083"/>
            <a:ext cx="173293" cy="159429"/>
          </a:xfrm>
          <a:custGeom>
            <a:avLst/>
            <a:gdLst/>
            <a:ahLst/>
            <a:cxnLst/>
            <a:rect l="0" t="0" r="0" b="0"/>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8" name="任意多边形 16832"/>
          <p:cNvSpPr/>
          <p:nvPr/>
        </p:nvSpPr>
        <p:spPr>
          <a:xfrm>
            <a:off x="2896841" y="1796163"/>
            <a:ext cx="157697" cy="102242"/>
          </a:xfrm>
          <a:custGeom>
            <a:avLst/>
            <a:gdLst/>
            <a:ahLst/>
            <a:cxnLst/>
            <a:rect l="0" t="0" r="0" b="0"/>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任意多边形 16833"/>
          <p:cNvSpPr/>
          <p:nvPr/>
        </p:nvSpPr>
        <p:spPr>
          <a:xfrm>
            <a:off x="2830990" y="1742442"/>
            <a:ext cx="119573" cy="67585"/>
          </a:xfrm>
          <a:custGeom>
            <a:avLst/>
            <a:gdLst/>
            <a:ahLst/>
            <a:cxnLst/>
            <a:rect l="0" t="0" r="0" b="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0" name="任意多边形 16834"/>
          <p:cNvSpPr/>
          <p:nvPr/>
        </p:nvSpPr>
        <p:spPr>
          <a:xfrm>
            <a:off x="3066668" y="1810027"/>
            <a:ext cx="100510" cy="88379"/>
          </a:xfrm>
          <a:custGeom>
            <a:avLst/>
            <a:gdLst/>
            <a:ahLst/>
            <a:cxnLst/>
            <a:rect l="0" t="0" r="0" b="0"/>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任意多边形 16835"/>
          <p:cNvSpPr/>
          <p:nvPr/>
        </p:nvSpPr>
        <p:spPr>
          <a:xfrm>
            <a:off x="3168911" y="1863747"/>
            <a:ext cx="39857" cy="50255"/>
          </a:xfrm>
          <a:custGeom>
            <a:avLst/>
            <a:gdLst/>
            <a:ahLst/>
            <a:cxnLst/>
            <a:rect l="0" t="0" r="0" b="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2" name="任意多边形 16836"/>
          <p:cNvSpPr/>
          <p:nvPr/>
        </p:nvSpPr>
        <p:spPr>
          <a:xfrm>
            <a:off x="3158513" y="1794430"/>
            <a:ext cx="235678" cy="112641"/>
          </a:xfrm>
          <a:custGeom>
            <a:avLst/>
            <a:gdLst/>
            <a:ahLst/>
            <a:cxnLst/>
            <a:rect l="0" t="0" r="0" b="0"/>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3" name="任意多边形 16837"/>
          <p:cNvSpPr/>
          <p:nvPr/>
        </p:nvSpPr>
        <p:spPr>
          <a:xfrm>
            <a:off x="2973090" y="1723380"/>
            <a:ext cx="48522" cy="41590"/>
          </a:xfrm>
          <a:custGeom>
            <a:avLst/>
            <a:gdLst/>
            <a:ahLst/>
            <a:cxnLst/>
            <a:rect l="0" t="0" r="0" b="0"/>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4" name="任意多边形 16838"/>
          <p:cNvSpPr/>
          <p:nvPr/>
        </p:nvSpPr>
        <p:spPr>
          <a:xfrm>
            <a:off x="3158513" y="1459975"/>
            <a:ext cx="235678" cy="353517"/>
          </a:xfrm>
          <a:custGeom>
            <a:avLst/>
            <a:gdLst/>
            <a:ahLst/>
            <a:cxnLst/>
            <a:rect l="0" t="0" r="0" b="0"/>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5" name="任意多边形 16839"/>
          <p:cNvSpPr/>
          <p:nvPr/>
        </p:nvSpPr>
        <p:spPr>
          <a:xfrm>
            <a:off x="3163712" y="1752840"/>
            <a:ext cx="39858" cy="19063"/>
          </a:xfrm>
          <a:custGeom>
            <a:avLst/>
            <a:gdLst/>
            <a:ahLst/>
            <a:cxnLst/>
            <a:rect l="0" t="0" r="0" b="0"/>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6" name="任意多边形 16840"/>
          <p:cNvSpPr/>
          <p:nvPr/>
        </p:nvSpPr>
        <p:spPr>
          <a:xfrm>
            <a:off x="3142916" y="1702585"/>
            <a:ext cx="36392" cy="51988"/>
          </a:xfrm>
          <a:custGeom>
            <a:avLst/>
            <a:gdLst/>
            <a:ahLst/>
            <a:cxnLst/>
            <a:rect l="0" t="0" r="0" b="0"/>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任意多边形 16841"/>
          <p:cNvSpPr/>
          <p:nvPr/>
        </p:nvSpPr>
        <p:spPr>
          <a:xfrm>
            <a:off x="3070134" y="1678324"/>
            <a:ext cx="65851" cy="74515"/>
          </a:xfrm>
          <a:custGeom>
            <a:avLst/>
            <a:gdLst/>
            <a:ahLst/>
            <a:cxnLst/>
            <a:rect l="0" t="0" r="0" b="0"/>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8" name="任意多边形 16842"/>
          <p:cNvSpPr/>
          <p:nvPr/>
        </p:nvSpPr>
        <p:spPr>
          <a:xfrm>
            <a:off x="2804996" y="1948661"/>
            <a:ext cx="294598" cy="256473"/>
          </a:xfrm>
          <a:custGeom>
            <a:avLst/>
            <a:gdLst/>
            <a:ahLst/>
            <a:cxnLst/>
            <a:rect l="0" t="0" r="0" b="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任意多边形 16844"/>
          <p:cNvSpPr/>
          <p:nvPr/>
        </p:nvSpPr>
        <p:spPr>
          <a:xfrm>
            <a:off x="3927933" y="4279447"/>
            <a:ext cx="39857" cy="20795"/>
          </a:xfrm>
          <a:custGeom>
            <a:avLst/>
            <a:gdLst/>
            <a:ahLst/>
            <a:cxnLst/>
            <a:rect l="0" t="0" r="0" b="0"/>
            <a:pathLst>
              <a:path w="23" h="18">
                <a:moveTo>
                  <a:pt x="2" y="0"/>
                </a:moveTo>
                <a:lnTo>
                  <a:pt x="23" y="1"/>
                </a:lnTo>
                <a:lnTo>
                  <a:pt x="21" y="18"/>
                </a:lnTo>
                <a:lnTo>
                  <a:pt x="0" y="13"/>
                </a:lnTo>
                <a:lnTo>
                  <a:pt x="2" y="0"/>
                </a:lnTo>
                <a:close/>
              </a:path>
            </a:pathLst>
          </a:custGeom>
          <a:solidFill>
            <a:srgbClr val="019ED5"/>
          </a:solidFill>
          <a:ln w="635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0" name="任意多边形 16845"/>
          <p:cNvSpPr/>
          <p:nvPr/>
        </p:nvSpPr>
        <p:spPr>
          <a:xfrm>
            <a:off x="8457805" y="4156410"/>
            <a:ext cx="220081" cy="395107"/>
          </a:xfrm>
          <a:custGeom>
            <a:avLst/>
            <a:gdLst/>
            <a:ahLst/>
            <a:cxnLst/>
            <a:rect l="0" t="0" r="0" b="0"/>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1" name="任意多边形 16846"/>
          <p:cNvSpPr/>
          <p:nvPr/>
        </p:nvSpPr>
        <p:spPr>
          <a:xfrm>
            <a:off x="8312239" y="3932862"/>
            <a:ext cx="247808" cy="485220"/>
          </a:xfrm>
          <a:custGeom>
            <a:avLst/>
            <a:gdLst/>
            <a:ahLst/>
            <a:cxnLst/>
            <a:rect l="0" t="0" r="0" b="0"/>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2" name="任意多边形 16847"/>
          <p:cNvSpPr/>
          <p:nvPr/>
        </p:nvSpPr>
        <p:spPr>
          <a:xfrm>
            <a:off x="8560048" y="4541120"/>
            <a:ext cx="126504" cy="145566"/>
          </a:xfrm>
          <a:custGeom>
            <a:avLst/>
            <a:gdLst/>
            <a:ahLst/>
            <a:cxnLst/>
            <a:rect l="0" t="0" r="0" b="0"/>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3" name="直接连接符 192"/>
          <p:cNvSpPr/>
          <p:nvPr/>
        </p:nvSpPr>
        <p:spPr>
          <a:xfrm>
            <a:off x="9019274" y="4237857"/>
            <a:ext cx="0" cy="0"/>
          </a:xfrm>
          <a:prstGeom prst="line">
            <a:avLst/>
          </a:prstGeom>
          <a:ln w="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4" name="任意多边形 16849"/>
          <p:cNvSpPr/>
          <p:nvPr/>
        </p:nvSpPr>
        <p:spPr>
          <a:xfrm>
            <a:off x="5066466" y="2343768"/>
            <a:ext cx="143834" cy="55454"/>
          </a:xfrm>
          <a:custGeom>
            <a:avLst/>
            <a:gdLst/>
            <a:ahLst/>
            <a:cxnLst/>
            <a:rect l="0" t="0" r="0" b="0"/>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8AABCA"/>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任意多边形 16850"/>
          <p:cNvSpPr/>
          <p:nvPr/>
        </p:nvSpPr>
        <p:spPr>
          <a:xfrm>
            <a:off x="9428245" y="4672822"/>
            <a:ext cx="235678" cy="202752"/>
          </a:xfrm>
          <a:custGeom>
            <a:avLst/>
            <a:gdLst/>
            <a:ahLst/>
            <a:cxnLst/>
            <a:rect l="0" t="0" r="0" b="0"/>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6" name="任意多边形 16851"/>
          <p:cNvSpPr/>
          <p:nvPr/>
        </p:nvSpPr>
        <p:spPr>
          <a:xfrm>
            <a:off x="9663923" y="4721344"/>
            <a:ext cx="190622" cy="185423"/>
          </a:xfrm>
          <a:custGeom>
            <a:avLst/>
            <a:gdLst/>
            <a:ahLst/>
            <a:cxnLst/>
            <a:rect l="0" t="0" r="0" b="0"/>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nvGrpSpPr>
          <p:cNvPr id="197" name="组合 196"/>
          <p:cNvGrpSpPr/>
          <p:nvPr/>
        </p:nvGrpSpPr>
        <p:grpSpPr>
          <a:xfrm>
            <a:off x="5582878" y="2768335"/>
            <a:ext cx="273803" cy="402039"/>
            <a:chOff x="2201" y="1250"/>
            <a:chExt cx="133" cy="193"/>
          </a:xfrm>
          <a:solidFill>
            <a:srgbClr val="8AABCA"/>
          </a:solidFill>
          <a:scene3d>
            <a:camera prst="orthographicFront">
              <a:rot lat="0" lon="0" rev="0"/>
            </a:camera>
            <a:lightRig rig="balanced" dir="t">
              <a:rot lat="0" lon="0" rev="8700000"/>
            </a:lightRig>
          </a:scene3d>
        </p:grpSpPr>
        <p:sp>
          <p:nvSpPr>
            <p:cNvPr id="198" name="任意多边形 16853"/>
            <p:cNvSpPr/>
            <p:nvPr/>
          </p:nvSpPr>
          <p:spPr>
            <a:xfrm>
              <a:off x="2234" y="1250"/>
              <a:ext cx="100" cy="193"/>
            </a:xfrm>
            <a:custGeom>
              <a:avLst/>
              <a:gdLst/>
              <a:ahLst/>
              <a:cxnLst/>
              <a:rect l="0" t="0" r="0" b="0"/>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9" name="任意多边形 16854"/>
            <p:cNvSpPr/>
            <p:nvPr/>
          </p:nvSpPr>
          <p:spPr>
            <a:xfrm>
              <a:off x="2201" y="1331"/>
              <a:ext cx="34" cy="22"/>
            </a:xfrm>
            <a:custGeom>
              <a:avLst/>
              <a:gdLst/>
              <a:ahLst/>
              <a:cxnLst/>
              <a:rect l="0" t="0" r="0" b="0"/>
              <a:pathLst>
                <a:path w="34" h="22">
                  <a:moveTo>
                    <a:pt x="24" y="22"/>
                  </a:moveTo>
                  <a:lnTo>
                    <a:pt x="0" y="18"/>
                  </a:lnTo>
                  <a:lnTo>
                    <a:pt x="13" y="0"/>
                  </a:lnTo>
                  <a:lnTo>
                    <a:pt x="27" y="3"/>
                  </a:lnTo>
                  <a:lnTo>
                    <a:pt x="34" y="15"/>
                  </a:lnTo>
                  <a:lnTo>
                    <a:pt x="24" y="22"/>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0" name="任意多边形 16855"/>
          <p:cNvSpPr/>
          <p:nvPr/>
        </p:nvSpPr>
        <p:spPr>
          <a:xfrm>
            <a:off x="6173807" y="3291679"/>
            <a:ext cx="74515" cy="51988"/>
          </a:xfrm>
          <a:custGeom>
            <a:avLst/>
            <a:gdLst/>
            <a:ahLst/>
            <a:cxnLst/>
            <a:rect l="0" t="0" r="0" b="0"/>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1" name="任意多边形 16857"/>
          <p:cNvSpPr/>
          <p:nvPr/>
        </p:nvSpPr>
        <p:spPr>
          <a:xfrm>
            <a:off x="6657293" y="3697184"/>
            <a:ext cx="79715" cy="48522"/>
          </a:xfrm>
          <a:custGeom>
            <a:avLst/>
            <a:gdLst/>
            <a:ahLst/>
            <a:cxnLst/>
            <a:rect l="0" t="0" r="0" b="0"/>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2" name="任意多边形 16858"/>
          <p:cNvSpPr/>
          <p:nvPr/>
        </p:nvSpPr>
        <p:spPr>
          <a:xfrm>
            <a:off x="7820088" y="3024808"/>
            <a:ext cx="1646281" cy="1143732"/>
          </a:xfrm>
          <a:custGeom>
            <a:avLst/>
            <a:gdLst/>
            <a:ahLst/>
            <a:cxnLst/>
            <a:rect l="0" t="0" r="0" b="0"/>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任意多边形 16859"/>
          <p:cNvSpPr/>
          <p:nvPr/>
        </p:nvSpPr>
        <p:spPr>
          <a:xfrm>
            <a:off x="9182169" y="3458040"/>
            <a:ext cx="135168" cy="169827"/>
          </a:xfrm>
          <a:custGeom>
            <a:avLst/>
            <a:gdLst/>
            <a:ahLst/>
            <a:cxnLst/>
            <a:rect l="0" t="0" r="0" b="0"/>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solidFill>
            <a:srgbClr val="8AABCA"/>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4" name="任意多边形 16860"/>
          <p:cNvSpPr/>
          <p:nvPr/>
        </p:nvSpPr>
        <p:spPr>
          <a:xfrm>
            <a:off x="9234157" y="3610537"/>
            <a:ext cx="93578" cy="114373"/>
          </a:xfrm>
          <a:custGeom>
            <a:avLst/>
            <a:gdLst/>
            <a:ahLst/>
            <a:cxnLst/>
            <a:rect l="0" t="0" r="0" b="0"/>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205" name="Picture 263" descr="red"/>
          <p:cNvPicPr>
            <a:picLocks noChangeAspect="1"/>
          </p:cNvPicPr>
          <p:nvPr/>
        </p:nvPicPr>
        <p:blipFill>
          <a:blip r:embed="rId2" cstate="email"/>
          <a:stretch>
            <a:fillRect/>
          </a:stretch>
        </p:blipFill>
        <p:spPr>
          <a:xfrm>
            <a:off x="2941426" y="1466432"/>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6" name="Picture 263" descr="red"/>
          <p:cNvPicPr>
            <a:picLocks noChangeAspect="1"/>
          </p:cNvPicPr>
          <p:nvPr/>
        </p:nvPicPr>
        <p:blipFill>
          <a:blip r:embed="rId2" cstate="email"/>
          <a:stretch>
            <a:fillRect/>
          </a:stretch>
        </p:blipFill>
        <p:spPr>
          <a:xfrm>
            <a:off x="2517045" y="367508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7" name="Picture 263" descr="red"/>
          <p:cNvPicPr>
            <a:picLocks noChangeAspect="1"/>
          </p:cNvPicPr>
          <p:nvPr/>
        </p:nvPicPr>
        <p:blipFill>
          <a:blip r:embed="rId2" cstate="email"/>
          <a:stretch>
            <a:fillRect/>
          </a:stretch>
        </p:blipFill>
        <p:spPr>
          <a:xfrm>
            <a:off x="3843722" y="4382646"/>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8" name="Picture 263" descr="red"/>
          <p:cNvPicPr>
            <a:picLocks noChangeAspect="1"/>
          </p:cNvPicPr>
          <p:nvPr/>
        </p:nvPicPr>
        <p:blipFill>
          <a:blip r:embed="rId2" cstate="email"/>
          <a:stretch>
            <a:fillRect/>
          </a:stretch>
        </p:blipFill>
        <p:spPr>
          <a:xfrm>
            <a:off x="5966405" y="1767197"/>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9" name="Picture 263" descr="red"/>
          <p:cNvPicPr>
            <a:picLocks noChangeAspect="1"/>
          </p:cNvPicPr>
          <p:nvPr/>
        </p:nvPicPr>
        <p:blipFill>
          <a:blip r:embed="rId2" cstate="email"/>
          <a:stretch>
            <a:fillRect/>
          </a:stretch>
        </p:blipFill>
        <p:spPr>
          <a:xfrm>
            <a:off x="5196434" y="245406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0" name="Picture 263" descr="red"/>
          <p:cNvPicPr>
            <a:picLocks noChangeAspect="1"/>
          </p:cNvPicPr>
          <p:nvPr/>
        </p:nvPicPr>
        <p:blipFill>
          <a:blip r:embed="rId2" cstate="email"/>
          <a:stretch>
            <a:fillRect/>
          </a:stretch>
        </p:blipFill>
        <p:spPr>
          <a:xfrm>
            <a:off x="5814784" y="2916983"/>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1" name="Picture 263" descr="red"/>
          <p:cNvPicPr>
            <a:picLocks noChangeAspect="1"/>
          </p:cNvPicPr>
          <p:nvPr/>
        </p:nvPicPr>
        <p:blipFill>
          <a:blip r:embed="rId2" cstate="email"/>
          <a:stretch>
            <a:fillRect/>
          </a:stretch>
        </p:blipFill>
        <p:spPr>
          <a:xfrm>
            <a:off x="6438005" y="351151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2" name="Picture 263" descr="red"/>
          <p:cNvPicPr>
            <a:picLocks noChangeAspect="1"/>
          </p:cNvPicPr>
          <p:nvPr/>
        </p:nvPicPr>
        <p:blipFill>
          <a:blip r:embed="rId2" cstate="email"/>
          <a:stretch>
            <a:fillRect/>
          </a:stretch>
        </p:blipFill>
        <p:spPr>
          <a:xfrm>
            <a:off x="8404962" y="2019898"/>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3" name="Picture 263" descr="red"/>
          <p:cNvPicPr>
            <a:picLocks noChangeAspect="1"/>
          </p:cNvPicPr>
          <p:nvPr/>
        </p:nvPicPr>
        <p:blipFill>
          <a:blip r:embed="rId2" cstate="email"/>
          <a:stretch>
            <a:fillRect/>
          </a:stretch>
        </p:blipFill>
        <p:spPr>
          <a:xfrm>
            <a:off x="8442867" y="296752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4" name="Picture 263" descr="red"/>
          <p:cNvPicPr>
            <a:picLocks noChangeAspect="1"/>
          </p:cNvPicPr>
          <p:nvPr/>
        </p:nvPicPr>
        <p:blipFill>
          <a:blip r:embed="rId2" cstate="email"/>
          <a:stretch>
            <a:fillRect/>
          </a:stretch>
        </p:blipFill>
        <p:spPr>
          <a:xfrm>
            <a:off x="7419431" y="358664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5" name="Picture 263" descr="red"/>
          <p:cNvPicPr>
            <a:picLocks noChangeAspect="1"/>
          </p:cNvPicPr>
          <p:nvPr/>
        </p:nvPicPr>
        <p:blipFill>
          <a:blip r:embed="rId2" cstate="email"/>
          <a:stretch>
            <a:fillRect/>
          </a:stretch>
        </p:blipFill>
        <p:spPr>
          <a:xfrm>
            <a:off x="8354421" y="414258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6" name="Picture 263" descr="red"/>
          <p:cNvPicPr>
            <a:picLocks noChangeAspect="1"/>
          </p:cNvPicPr>
          <p:nvPr/>
        </p:nvPicPr>
        <p:blipFill>
          <a:blip r:embed="rId2" cstate="email"/>
          <a:stretch>
            <a:fillRect/>
          </a:stretch>
        </p:blipFill>
        <p:spPr>
          <a:xfrm>
            <a:off x="9099888" y="4824871"/>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17" name="文本框 216"/>
          <p:cNvSpPr txBox="1"/>
          <p:nvPr/>
        </p:nvSpPr>
        <p:spPr>
          <a:xfrm>
            <a:off x="3604995" y="1373621"/>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218" name="文本框 217"/>
          <p:cNvSpPr txBox="1"/>
          <p:nvPr/>
        </p:nvSpPr>
        <p:spPr>
          <a:xfrm>
            <a:off x="2460418" y="338011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5%</a:t>
            </a:r>
            <a:endParaRPr lang="zh-CN" altLang="en-US" dirty="0">
              <a:solidFill>
                <a:schemeClr val="bg1"/>
              </a:solidFill>
              <a:latin typeface="微软雅黑" panose="020B0503020204020204" charset="-122"/>
              <a:ea typeface="微软雅黑" panose="020B0503020204020204" charset="-122"/>
            </a:endParaRPr>
          </a:p>
        </p:txBody>
      </p:sp>
      <p:sp>
        <p:nvSpPr>
          <p:cNvPr id="219" name="文本框 218"/>
          <p:cNvSpPr txBox="1"/>
          <p:nvPr/>
        </p:nvSpPr>
        <p:spPr>
          <a:xfrm>
            <a:off x="3989256" y="4845773"/>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20%</a:t>
            </a:r>
            <a:endParaRPr lang="zh-CN" altLang="en-US" dirty="0">
              <a:solidFill>
                <a:schemeClr val="bg1"/>
              </a:solidFill>
              <a:latin typeface="微软雅黑" panose="020B0503020204020204" charset="-122"/>
              <a:ea typeface="微软雅黑" panose="020B0503020204020204" charset="-122"/>
            </a:endParaRPr>
          </a:p>
        </p:txBody>
      </p:sp>
      <p:sp>
        <p:nvSpPr>
          <p:cNvPr id="220" name="文本框 219"/>
          <p:cNvSpPr txBox="1"/>
          <p:nvPr/>
        </p:nvSpPr>
        <p:spPr>
          <a:xfrm>
            <a:off x="6680515" y="1674386"/>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1" name="文本框 220"/>
          <p:cNvSpPr txBox="1"/>
          <p:nvPr/>
        </p:nvSpPr>
        <p:spPr>
          <a:xfrm>
            <a:off x="4924247" y="2344041"/>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2" name="文本框 221"/>
          <p:cNvSpPr txBox="1"/>
          <p:nvPr/>
        </p:nvSpPr>
        <p:spPr>
          <a:xfrm>
            <a:off x="5631809" y="2874712"/>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3" name="文本框 222"/>
          <p:cNvSpPr txBox="1"/>
          <p:nvPr/>
        </p:nvSpPr>
        <p:spPr>
          <a:xfrm>
            <a:off x="7027295" y="3661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4" name="文本框 223"/>
          <p:cNvSpPr txBox="1"/>
          <p:nvPr/>
        </p:nvSpPr>
        <p:spPr>
          <a:xfrm>
            <a:off x="6490990" y="4277199"/>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5" name="文本框 224"/>
          <p:cNvSpPr txBox="1"/>
          <p:nvPr/>
        </p:nvSpPr>
        <p:spPr>
          <a:xfrm>
            <a:off x="9144343" y="5224824"/>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2%</a:t>
            </a:r>
            <a:endParaRPr lang="zh-CN" altLang="en-US" dirty="0">
              <a:solidFill>
                <a:schemeClr val="bg1"/>
              </a:solidFill>
            </a:endParaRPr>
          </a:p>
        </p:txBody>
      </p:sp>
      <p:sp>
        <p:nvSpPr>
          <p:cNvPr id="226" name="文本框 225"/>
          <p:cNvSpPr txBox="1"/>
          <p:nvPr/>
        </p:nvSpPr>
        <p:spPr>
          <a:xfrm>
            <a:off x="9118812" y="410825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7" name="文本框 226"/>
          <p:cNvSpPr txBox="1"/>
          <p:nvPr/>
        </p:nvSpPr>
        <p:spPr>
          <a:xfrm>
            <a:off x="7906111" y="4150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8" name="文本框 227"/>
          <p:cNvSpPr txBox="1"/>
          <p:nvPr/>
        </p:nvSpPr>
        <p:spPr>
          <a:xfrm>
            <a:off x="8474687" y="353173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5%</a:t>
            </a:r>
            <a:endParaRPr lang="zh-CN" altLang="en-US" dirty="0">
              <a:solidFill>
                <a:schemeClr val="bg1"/>
              </a:solidFill>
            </a:endParaRPr>
          </a:p>
        </p:txBody>
      </p:sp>
      <p:sp>
        <p:nvSpPr>
          <p:cNvPr id="229" name="文本框 228"/>
          <p:cNvSpPr txBox="1"/>
          <p:nvPr/>
        </p:nvSpPr>
        <p:spPr>
          <a:xfrm>
            <a:off x="9156978" y="2066070"/>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15%</a:t>
            </a:r>
            <a:endParaRPr lang="zh-CN" altLang="en-US" dirty="0">
              <a:solidFill>
                <a:schemeClr val="bg1"/>
              </a:solidFill>
            </a:endParaRPr>
          </a:p>
        </p:txBody>
      </p:sp>
      <p:pic>
        <p:nvPicPr>
          <p:cNvPr id="230" name="Picture 263" descr="red"/>
          <p:cNvPicPr>
            <a:picLocks noChangeAspect="1"/>
          </p:cNvPicPr>
          <p:nvPr/>
        </p:nvPicPr>
        <p:blipFill>
          <a:blip r:embed="rId2" cstate="email"/>
          <a:stretch>
            <a:fillRect/>
          </a:stretch>
        </p:blipFill>
        <p:spPr>
          <a:xfrm>
            <a:off x="5991674" y="3788799"/>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选择我们的理由</a:t>
            </a:r>
            <a:endParaRPr lang="zh-CN" altLang="en-US" dirty="0"/>
          </a:p>
        </p:txBody>
      </p:sp>
      <p:pic>
        <p:nvPicPr>
          <p:cNvPr id="5" name="图片 4" descr="选择我们的理由"/>
          <p:cNvPicPr>
            <a:picLocks noChangeAspect="1"/>
          </p:cNvPicPr>
          <p:nvPr/>
        </p:nvPicPr>
        <p:blipFill>
          <a:blip r:embed="rId2"/>
          <a:stretch>
            <a:fillRect/>
          </a:stretch>
        </p:blipFill>
        <p:spPr>
          <a:xfrm>
            <a:off x="4020855" y="1590522"/>
            <a:ext cx="4478655" cy="4593590"/>
          </a:xfrm>
          <a:prstGeom prst="rect">
            <a:avLst/>
          </a:prstGeom>
        </p:spPr>
      </p:pic>
      <p:sp>
        <p:nvSpPr>
          <p:cNvPr id="3" name="文本框 2"/>
          <p:cNvSpPr txBox="1"/>
          <p:nvPr/>
        </p:nvSpPr>
        <p:spPr>
          <a:xfrm>
            <a:off x="5976772" y="3561614"/>
            <a:ext cx="723481" cy="646332"/>
          </a:xfrm>
          <a:prstGeom prst="rect">
            <a:avLst/>
          </a:prstGeom>
          <a:noFill/>
        </p:spPr>
        <p:txBody>
          <a:bodyPr wrap="square" rtlCol="0">
            <a:spAutoFit/>
          </a:bodyPr>
          <a:lstStyle/>
          <a:p>
            <a:r>
              <a:rPr lang="zh-CN" altLang="en-US" dirty="0" smtClean="0"/>
              <a:t>产品</a:t>
            </a:r>
            <a:endParaRPr lang="en-US" altLang="zh-CN" dirty="0" smtClean="0"/>
          </a:p>
          <a:p>
            <a:r>
              <a:rPr lang="zh-CN" altLang="en-US" dirty="0" smtClean="0"/>
              <a:t>优势</a:t>
            </a:r>
            <a:endParaRPr lang="zh-CN" altLang="en-US" dirty="0"/>
          </a:p>
        </p:txBody>
      </p:sp>
      <p:sp>
        <p:nvSpPr>
          <p:cNvPr id="6" name="文本框 5"/>
          <p:cNvSpPr txBox="1"/>
          <p:nvPr/>
        </p:nvSpPr>
        <p:spPr>
          <a:xfrm>
            <a:off x="5688215" y="2199464"/>
            <a:ext cx="1143933" cy="369332"/>
          </a:xfrm>
          <a:prstGeom prst="rect">
            <a:avLst/>
          </a:prstGeom>
          <a:noFill/>
        </p:spPr>
        <p:txBody>
          <a:bodyPr wrap="square" rtlCol="0">
            <a:spAutoFit/>
          </a:bodyPr>
          <a:lstStyle/>
          <a:p>
            <a:r>
              <a:rPr lang="zh-CN" altLang="en-US" dirty="0" smtClean="0">
                <a:solidFill>
                  <a:schemeClr val="bg1"/>
                </a:solidFill>
              </a:rPr>
              <a:t>广泛兼容</a:t>
            </a:r>
            <a:endParaRPr lang="zh-CN" altLang="en-US" dirty="0">
              <a:solidFill>
                <a:schemeClr val="bg1"/>
              </a:solidFill>
            </a:endParaRPr>
          </a:p>
        </p:txBody>
      </p:sp>
      <p:sp>
        <p:nvSpPr>
          <p:cNvPr id="7" name="文本框 6"/>
          <p:cNvSpPr txBox="1"/>
          <p:nvPr/>
        </p:nvSpPr>
        <p:spPr>
          <a:xfrm>
            <a:off x="7094062" y="2916943"/>
            <a:ext cx="1143933" cy="369332"/>
          </a:xfrm>
          <a:prstGeom prst="rect">
            <a:avLst/>
          </a:prstGeom>
          <a:noFill/>
        </p:spPr>
        <p:txBody>
          <a:bodyPr wrap="square" rtlCol="0">
            <a:spAutoFit/>
          </a:bodyPr>
          <a:lstStyle/>
          <a:p>
            <a:r>
              <a:rPr lang="zh-CN" altLang="en-US" dirty="0" smtClean="0">
                <a:solidFill>
                  <a:schemeClr val="bg1"/>
                </a:solidFill>
              </a:rPr>
              <a:t>支持定制</a:t>
            </a:r>
            <a:endParaRPr lang="zh-CN" altLang="en-US" dirty="0">
              <a:solidFill>
                <a:schemeClr val="bg1"/>
              </a:solidFill>
            </a:endParaRPr>
          </a:p>
        </p:txBody>
      </p:sp>
      <p:sp>
        <p:nvSpPr>
          <p:cNvPr id="8" name="文本框 7"/>
          <p:cNvSpPr txBox="1"/>
          <p:nvPr/>
        </p:nvSpPr>
        <p:spPr>
          <a:xfrm>
            <a:off x="7094061" y="4428030"/>
            <a:ext cx="1143933" cy="369332"/>
          </a:xfrm>
          <a:prstGeom prst="rect">
            <a:avLst/>
          </a:prstGeom>
          <a:noFill/>
        </p:spPr>
        <p:txBody>
          <a:bodyPr wrap="square" rtlCol="0">
            <a:spAutoFit/>
          </a:bodyPr>
          <a:lstStyle/>
          <a:p>
            <a:r>
              <a:rPr lang="zh-CN" altLang="en-US" dirty="0" smtClean="0">
                <a:solidFill>
                  <a:schemeClr val="bg1"/>
                </a:solidFill>
              </a:rPr>
              <a:t>质量保证</a:t>
            </a:r>
            <a:endParaRPr lang="zh-CN" altLang="en-US" dirty="0">
              <a:solidFill>
                <a:schemeClr val="bg1"/>
              </a:solidFill>
            </a:endParaRPr>
          </a:p>
        </p:txBody>
      </p:sp>
      <p:sp>
        <p:nvSpPr>
          <p:cNvPr id="9" name="文本框 8"/>
          <p:cNvSpPr txBox="1"/>
          <p:nvPr/>
        </p:nvSpPr>
        <p:spPr>
          <a:xfrm>
            <a:off x="4323090" y="2916943"/>
            <a:ext cx="1143933" cy="369332"/>
          </a:xfrm>
          <a:prstGeom prst="rect">
            <a:avLst/>
          </a:prstGeom>
          <a:noFill/>
        </p:spPr>
        <p:txBody>
          <a:bodyPr wrap="square" rtlCol="0">
            <a:spAutoFit/>
          </a:bodyPr>
          <a:lstStyle/>
          <a:p>
            <a:r>
              <a:rPr lang="zh-CN" altLang="en-US" dirty="0" smtClean="0">
                <a:solidFill>
                  <a:schemeClr val="bg1"/>
                </a:solidFill>
              </a:rPr>
              <a:t>库存充足</a:t>
            </a:r>
            <a:endParaRPr lang="zh-CN" altLang="en-US" dirty="0">
              <a:solidFill>
                <a:schemeClr val="bg1"/>
              </a:solidFill>
            </a:endParaRPr>
          </a:p>
        </p:txBody>
      </p:sp>
      <p:sp>
        <p:nvSpPr>
          <p:cNvPr id="10" name="文本框 9"/>
          <p:cNvSpPr txBox="1"/>
          <p:nvPr/>
        </p:nvSpPr>
        <p:spPr>
          <a:xfrm>
            <a:off x="4413525" y="4444834"/>
            <a:ext cx="1143933" cy="369332"/>
          </a:xfrm>
          <a:prstGeom prst="rect">
            <a:avLst/>
          </a:prstGeom>
          <a:noFill/>
        </p:spPr>
        <p:txBody>
          <a:bodyPr wrap="square" rtlCol="0">
            <a:spAutoFit/>
          </a:bodyPr>
          <a:lstStyle/>
          <a:p>
            <a:r>
              <a:rPr lang="zh-CN" altLang="en-US" dirty="0" smtClean="0">
                <a:solidFill>
                  <a:schemeClr val="bg1"/>
                </a:solidFill>
              </a:rPr>
              <a:t>技术支持</a:t>
            </a:r>
            <a:endParaRPr lang="zh-CN" altLang="en-US" dirty="0">
              <a:solidFill>
                <a:schemeClr val="bg1"/>
              </a:solidFill>
            </a:endParaRPr>
          </a:p>
        </p:txBody>
      </p:sp>
      <p:sp>
        <p:nvSpPr>
          <p:cNvPr id="11" name="文本框 10"/>
          <p:cNvSpPr txBox="1"/>
          <p:nvPr/>
        </p:nvSpPr>
        <p:spPr>
          <a:xfrm>
            <a:off x="5766547" y="5200765"/>
            <a:ext cx="1143933" cy="369332"/>
          </a:xfrm>
          <a:prstGeom prst="rect">
            <a:avLst/>
          </a:prstGeom>
          <a:noFill/>
        </p:spPr>
        <p:txBody>
          <a:bodyPr wrap="square" rtlCol="0">
            <a:spAutoFit/>
          </a:bodyPr>
          <a:lstStyle/>
          <a:p>
            <a:r>
              <a:rPr lang="zh-CN" altLang="en-US" dirty="0">
                <a:solidFill>
                  <a:schemeClr val="bg1"/>
                </a:solidFill>
              </a:rPr>
              <a:t>交期承诺</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业绩增长</a:t>
            </a:r>
            <a:endParaRPr lang="zh-CN" altLang="en-US" dirty="0"/>
          </a:p>
        </p:txBody>
      </p:sp>
      <p:graphicFrame>
        <p:nvGraphicFramePr>
          <p:cNvPr id="4" name="表格 3"/>
          <p:cNvGraphicFramePr>
            <a:graphicFrameLocks noGrp="1"/>
          </p:cNvGraphicFramePr>
          <p:nvPr/>
        </p:nvGraphicFramePr>
        <p:xfrm>
          <a:off x="7558269" y="1858574"/>
          <a:ext cx="3463290" cy="3989705"/>
        </p:xfrm>
        <a:graphic>
          <a:graphicData uri="http://schemas.openxmlformats.org/drawingml/2006/table">
            <a:tbl>
              <a:tblPr firstRow="1" bandRow="1">
                <a:tableStyleId>{5C22544A-7EE6-4342-B048-85BDC9FD1C3A}</a:tableStyleId>
              </a:tblPr>
              <a:tblGrid>
                <a:gridCol w="629920">
                  <a:extLst>
                    <a:ext uri="{9D8B030D-6E8A-4147-A177-3AD203B41FA5}">
                      <a16:colId xmlns:a16="http://schemas.microsoft.com/office/drawing/2014/main" val="20000"/>
                    </a:ext>
                  </a:extLst>
                </a:gridCol>
                <a:gridCol w="1031875">
                  <a:extLst>
                    <a:ext uri="{9D8B030D-6E8A-4147-A177-3AD203B41FA5}">
                      <a16:colId xmlns:a16="http://schemas.microsoft.com/office/drawing/2014/main" val="20001"/>
                    </a:ext>
                  </a:extLst>
                </a:gridCol>
                <a:gridCol w="944245">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496570">
                <a:tc gridSpan="4">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年销售额增长图表</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4480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序号</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年份</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销售额（万）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增长率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632</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1070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41%</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1523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2280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5</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2015</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4900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920">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6500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920">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9000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文本框 99"/>
          <p:cNvSpPr txBox="1"/>
          <p:nvPr/>
        </p:nvSpPr>
        <p:spPr>
          <a:xfrm>
            <a:off x="3905728" y="2131284"/>
            <a:ext cx="3652541" cy="40011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zh-CN" altLang="en-US" sz="2000" b="0" u="none" dirty="0">
                <a:solidFill>
                  <a:srgbClr val="000080"/>
                </a:solidFill>
                <a:latin typeface="黑体" panose="02010609060101010101" charset="-122"/>
                <a:ea typeface="黑体" panose="02010609060101010101" charset="-122"/>
                <a:cs typeface="黑体" panose="02010609060101010101" charset="-122"/>
              </a:rPr>
              <a:t>年销售额增长图表（单位</a:t>
            </a:r>
            <a:r>
              <a:rPr lang="en-US" altLang="zh-CN" sz="2000" b="0" u="none" dirty="0">
                <a:solidFill>
                  <a:srgbClr val="000080"/>
                </a:solidFill>
                <a:latin typeface="黑体" panose="02010609060101010101" charset="-122"/>
                <a:ea typeface="黑体" panose="02010609060101010101" charset="-122"/>
                <a:cs typeface="黑体" panose="02010609060101010101" charset="-122"/>
              </a:rPr>
              <a:t>:</a:t>
            </a:r>
            <a:r>
              <a:rPr lang="zh-CN" altLang="en-US" sz="2000" b="0" u="none" dirty="0">
                <a:solidFill>
                  <a:srgbClr val="000080"/>
                </a:solidFill>
                <a:latin typeface="黑体" panose="02010609060101010101" charset="-122"/>
                <a:ea typeface="黑体" panose="02010609060101010101" charset="-122"/>
                <a:cs typeface="黑体" panose="02010609060101010101" charset="-122"/>
              </a:rPr>
              <a:t>万）</a:t>
            </a:r>
            <a:endParaRPr lang="zh-CN" altLang="en-US" dirty="0"/>
          </a:p>
        </p:txBody>
      </p:sp>
      <p:pic>
        <p:nvPicPr>
          <p:cNvPr id="6" name="图片 5"/>
          <p:cNvPicPr>
            <a:picLocks noChangeAspect="1"/>
          </p:cNvPicPr>
          <p:nvPr/>
        </p:nvPicPr>
        <p:blipFill>
          <a:blip r:embed="rId3"/>
          <a:stretch>
            <a:fillRect/>
          </a:stretch>
        </p:blipFill>
        <p:spPr>
          <a:xfrm>
            <a:off x="675758" y="1858574"/>
            <a:ext cx="6714490" cy="40024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hevron 40"/>
          <p:cNvSpPr/>
          <p:nvPr/>
        </p:nvSpPr>
        <p:spPr>
          <a:xfrm>
            <a:off x="806380" y="3732052"/>
            <a:ext cx="1811144" cy="468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2009-2014</a:t>
            </a:r>
            <a:endParaRPr lang="ko-KR" altLang="en-US" sz="1600" b="1" dirty="0">
              <a:solidFill>
                <a:schemeClr val="bg1"/>
              </a:solidFill>
            </a:endParaRPr>
          </a:p>
        </p:txBody>
      </p:sp>
      <p:sp>
        <p:nvSpPr>
          <p:cNvPr id="92" name="Chevron 41"/>
          <p:cNvSpPr/>
          <p:nvPr/>
        </p:nvSpPr>
        <p:spPr>
          <a:xfrm>
            <a:off x="2893998" y="3732052"/>
            <a:ext cx="1430590" cy="4680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2015</a:t>
            </a:r>
            <a:endParaRPr lang="ko-KR" altLang="en-US" sz="1600" b="1" dirty="0">
              <a:solidFill>
                <a:schemeClr val="bg1"/>
              </a:solidFill>
            </a:endParaRPr>
          </a:p>
        </p:txBody>
      </p:sp>
      <p:sp>
        <p:nvSpPr>
          <p:cNvPr id="93" name="Chevron 42"/>
          <p:cNvSpPr/>
          <p:nvPr/>
        </p:nvSpPr>
        <p:spPr>
          <a:xfrm>
            <a:off x="4601062" y="3732052"/>
            <a:ext cx="1430590" cy="468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2016</a:t>
            </a:r>
            <a:endParaRPr lang="ko-KR" altLang="en-US" sz="1600" b="1" dirty="0">
              <a:solidFill>
                <a:schemeClr val="bg1"/>
              </a:solidFill>
            </a:endParaRPr>
          </a:p>
        </p:txBody>
      </p:sp>
      <p:sp>
        <p:nvSpPr>
          <p:cNvPr id="94" name="Chevron 43"/>
          <p:cNvSpPr/>
          <p:nvPr/>
        </p:nvSpPr>
        <p:spPr>
          <a:xfrm>
            <a:off x="6308126" y="3732052"/>
            <a:ext cx="1430590" cy="468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2017</a:t>
            </a:r>
            <a:endParaRPr lang="ko-KR" altLang="en-US" sz="1600" b="1" dirty="0">
              <a:solidFill>
                <a:schemeClr val="bg1"/>
              </a:solidFill>
            </a:endParaRPr>
          </a:p>
        </p:txBody>
      </p:sp>
      <p:sp>
        <p:nvSpPr>
          <p:cNvPr id="95" name="Chevron 44"/>
          <p:cNvSpPr/>
          <p:nvPr/>
        </p:nvSpPr>
        <p:spPr>
          <a:xfrm>
            <a:off x="8015190" y="3732052"/>
            <a:ext cx="1430590" cy="468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2018</a:t>
            </a:r>
            <a:endParaRPr lang="ko-KR" altLang="en-US" sz="1600" b="1" dirty="0">
              <a:solidFill>
                <a:schemeClr val="bg1"/>
              </a:solidFill>
            </a:endParaRPr>
          </a:p>
        </p:txBody>
      </p:sp>
      <p:sp>
        <p:nvSpPr>
          <p:cNvPr id="96" name="Chevron 45"/>
          <p:cNvSpPr/>
          <p:nvPr/>
        </p:nvSpPr>
        <p:spPr>
          <a:xfrm>
            <a:off x="2513444"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7" name="Chevron 46"/>
          <p:cNvSpPr/>
          <p:nvPr/>
        </p:nvSpPr>
        <p:spPr>
          <a:xfrm>
            <a:off x="4220508"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8" name="Chevron 47"/>
          <p:cNvSpPr/>
          <p:nvPr/>
        </p:nvSpPr>
        <p:spPr>
          <a:xfrm>
            <a:off x="5927572"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9" name="Chevron 48"/>
          <p:cNvSpPr/>
          <p:nvPr/>
        </p:nvSpPr>
        <p:spPr>
          <a:xfrm>
            <a:off x="7634636"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0" name="Chevron 49"/>
          <p:cNvSpPr/>
          <p:nvPr/>
        </p:nvSpPr>
        <p:spPr>
          <a:xfrm>
            <a:off x="44443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2" name="TextBox 101"/>
          <p:cNvSpPr txBox="1"/>
          <p:nvPr/>
        </p:nvSpPr>
        <p:spPr>
          <a:xfrm>
            <a:off x="2893998" y="4493998"/>
            <a:ext cx="1430590"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全新</a:t>
            </a:r>
            <a:r>
              <a:rPr lang="zh-CN" altLang="en-US" sz="1200" dirty="0">
                <a:solidFill>
                  <a:schemeClr val="tx1">
                    <a:lumMod val="75000"/>
                    <a:lumOff val="25000"/>
                  </a:schemeClr>
                </a:solidFill>
                <a:cs typeface="Arial" panose="020B0604020202020204" pitchFamily="34" charset="0"/>
              </a:rPr>
              <a:t>的</a:t>
            </a:r>
            <a:r>
              <a:rPr lang="en-US" altLang="zh-CN" sz="1200" dirty="0">
                <a:solidFill>
                  <a:schemeClr val="tx1">
                    <a:lumMod val="75000"/>
                    <a:lumOff val="25000"/>
                  </a:schemeClr>
                </a:solidFill>
                <a:cs typeface="Arial" panose="020B0604020202020204" pitchFamily="34" charset="0"/>
              </a:rPr>
              <a:t>1000</a:t>
            </a:r>
            <a:r>
              <a:rPr lang="zh-CN" altLang="en-US" sz="1200" dirty="0">
                <a:solidFill>
                  <a:schemeClr val="tx1">
                    <a:lumMod val="75000"/>
                    <a:lumOff val="25000"/>
                  </a:schemeClr>
                </a:solidFill>
                <a:cs typeface="Arial" panose="020B0604020202020204" pitchFamily="34" charset="0"/>
              </a:rPr>
              <a:t>平方米现代厂房投入使用</a:t>
            </a:r>
            <a:r>
              <a:rPr lang="en-US" altLang="zh-CN" sz="1200" dirty="0">
                <a:solidFill>
                  <a:schemeClr val="tx1">
                    <a:lumMod val="75000"/>
                    <a:lumOff val="25000"/>
                  </a:schemeClr>
                </a:solidFill>
                <a:cs typeface="Arial" panose="020B0604020202020204" pitchFamily="34" charset="0"/>
              </a:rPr>
              <a:t>;</a:t>
            </a:r>
          </a:p>
          <a:p>
            <a:r>
              <a:rPr lang="en-US" altLang="zh-CN" sz="1200" dirty="0">
                <a:solidFill>
                  <a:schemeClr val="tx1">
                    <a:lumMod val="75000"/>
                    <a:lumOff val="25000"/>
                  </a:schemeClr>
                </a:solidFill>
                <a:cs typeface="Arial" panose="020B0604020202020204" pitchFamily="34" charset="0"/>
              </a:rPr>
              <a:t>100G CFP</a:t>
            </a:r>
            <a:r>
              <a:rPr lang="zh-CN" altLang="en-US" sz="1200" dirty="0">
                <a:solidFill>
                  <a:schemeClr val="tx1">
                    <a:lumMod val="75000"/>
                    <a:lumOff val="25000"/>
                  </a:schemeClr>
                </a:solidFill>
                <a:cs typeface="Arial" panose="020B0604020202020204" pitchFamily="34" charset="0"/>
              </a:rPr>
              <a:t>产品小批量试产</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5" name="TextBox 104"/>
          <p:cNvSpPr txBox="1"/>
          <p:nvPr/>
        </p:nvSpPr>
        <p:spPr>
          <a:xfrm>
            <a:off x="6290944" y="4493998"/>
            <a:ext cx="1506006"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ko-KR" sz="1200" dirty="0" smtClean="0">
              <a:solidFill>
                <a:schemeClr val="tx1">
                  <a:lumMod val="75000"/>
                  <a:lumOff val="25000"/>
                </a:schemeClr>
              </a:solidFill>
              <a:cs typeface="Arial" panose="020B0604020202020204" pitchFamily="34" charset="0"/>
            </a:endParaRPr>
          </a:p>
          <a:p>
            <a:r>
              <a:rPr lang="en-US" altLang="ko-KR" sz="1200" dirty="0" smtClean="0">
                <a:solidFill>
                  <a:schemeClr val="tx1">
                    <a:lumMod val="75000"/>
                    <a:lumOff val="25000"/>
                  </a:schemeClr>
                </a:solidFill>
                <a:cs typeface="Arial" panose="020B0604020202020204" pitchFamily="34" charset="0"/>
              </a:rPr>
              <a:t>400G </a:t>
            </a:r>
            <a:r>
              <a:rPr lang="en-US" altLang="ko-KR" sz="1200" dirty="0">
                <a:solidFill>
                  <a:schemeClr val="tx1">
                    <a:lumMod val="75000"/>
                    <a:lumOff val="25000"/>
                  </a:schemeClr>
                </a:solidFill>
                <a:cs typeface="Arial" panose="020B0604020202020204" pitchFamily="34" charset="0"/>
              </a:rPr>
              <a:t>OSFP </a:t>
            </a:r>
            <a:r>
              <a:rPr lang="zh-CN" altLang="en-US" sz="1200" dirty="0">
                <a:solidFill>
                  <a:schemeClr val="tx1">
                    <a:lumMod val="75000"/>
                    <a:lumOff val="25000"/>
                  </a:schemeClr>
                </a:solidFill>
                <a:cs typeface="Arial" panose="020B0604020202020204" pitchFamily="34" charset="0"/>
              </a:rPr>
              <a:t>与</a:t>
            </a:r>
            <a:r>
              <a:rPr lang="en-US" altLang="zh-CN" sz="1200" dirty="0">
                <a:solidFill>
                  <a:schemeClr val="tx1">
                    <a:lumMod val="75000"/>
                    <a:lumOff val="25000"/>
                  </a:schemeClr>
                </a:solidFill>
                <a:cs typeface="Arial" panose="020B0604020202020204" pitchFamily="34" charset="0"/>
              </a:rPr>
              <a:t>400</a:t>
            </a:r>
            <a:r>
              <a:rPr lang="en-US" altLang="ko-KR" sz="1200" dirty="0">
                <a:solidFill>
                  <a:schemeClr val="tx1">
                    <a:lumMod val="75000"/>
                    <a:lumOff val="25000"/>
                  </a:schemeClr>
                </a:solidFill>
                <a:cs typeface="Arial" panose="020B0604020202020204" pitchFamily="34" charset="0"/>
              </a:rPr>
              <a:t>G QSFP-DD</a:t>
            </a:r>
            <a:r>
              <a:rPr lang="zh-CN" altLang="en-US" sz="1200" dirty="0">
                <a:solidFill>
                  <a:schemeClr val="tx1">
                    <a:lumMod val="75000"/>
                    <a:lumOff val="25000"/>
                  </a:schemeClr>
                </a:solidFill>
                <a:cs typeface="Arial" panose="020B0604020202020204" pitchFamily="34" charset="0"/>
              </a:rPr>
              <a:t>产品瑞典哥德堡</a:t>
            </a:r>
            <a:r>
              <a:rPr lang="en-US" altLang="ko-KR" sz="1200" dirty="0">
                <a:solidFill>
                  <a:schemeClr val="tx1">
                    <a:lumMod val="75000"/>
                    <a:lumOff val="25000"/>
                  </a:schemeClr>
                </a:solidFill>
                <a:cs typeface="Arial" panose="020B0604020202020204" pitchFamily="34" charset="0"/>
              </a:rPr>
              <a:t>ECOC 2017</a:t>
            </a:r>
            <a:r>
              <a:rPr lang="zh-CN" altLang="en-US" sz="1200" dirty="0" smtClean="0">
                <a:solidFill>
                  <a:schemeClr val="tx1">
                    <a:lumMod val="75000"/>
                    <a:lumOff val="25000"/>
                  </a:schemeClr>
                </a:solidFill>
                <a:cs typeface="Arial" panose="020B0604020202020204" pitchFamily="34" charset="0"/>
              </a:rPr>
              <a:t>参展</a:t>
            </a:r>
            <a:endParaRPr lang="en-US" altLang="zh-CN"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8" name="TextBox 107"/>
          <p:cNvSpPr txBox="1"/>
          <p:nvPr/>
        </p:nvSpPr>
        <p:spPr>
          <a:xfrm>
            <a:off x="932207" y="2095717"/>
            <a:ext cx="1408543" cy="156966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1200" dirty="0">
                <a:solidFill>
                  <a:schemeClr val="tx1">
                    <a:lumMod val="75000"/>
                    <a:lumOff val="25000"/>
                  </a:schemeClr>
                </a:solidFill>
                <a:cs typeface="Arial" panose="020B0604020202020204" pitchFamily="34" charset="0"/>
              </a:rPr>
              <a:t>2009</a:t>
            </a:r>
            <a:r>
              <a:rPr lang="zh-CN" altLang="en-US" sz="1200" dirty="0">
                <a:solidFill>
                  <a:schemeClr val="tx1">
                    <a:lumMod val="75000"/>
                    <a:lumOff val="25000"/>
                  </a:schemeClr>
                </a:solidFill>
                <a:cs typeface="Arial" panose="020B0604020202020204" pitchFamily="34" charset="0"/>
              </a:rPr>
              <a:t>年</a:t>
            </a:r>
            <a:r>
              <a:rPr lang="en-US" altLang="zh-CN" sz="1200" dirty="0">
                <a:solidFill>
                  <a:schemeClr val="tx1">
                    <a:lumMod val="75000"/>
                    <a:lumOff val="25000"/>
                  </a:schemeClr>
                </a:solidFill>
                <a:cs typeface="Arial" panose="020B0604020202020204" pitchFamily="34" charset="0"/>
              </a:rPr>
              <a:t>8</a:t>
            </a:r>
            <a:r>
              <a:rPr lang="zh-CN" altLang="en-US" sz="1200" dirty="0">
                <a:solidFill>
                  <a:schemeClr val="tx1">
                    <a:lumMod val="75000"/>
                    <a:lumOff val="25000"/>
                  </a:schemeClr>
                </a:solidFill>
                <a:cs typeface="Arial" panose="020B0604020202020204" pitchFamily="34" charset="0"/>
              </a:rPr>
              <a:t>月</a:t>
            </a:r>
            <a:r>
              <a:rPr lang="en-US" altLang="zh-CN" sz="1200" dirty="0">
                <a:solidFill>
                  <a:schemeClr val="tx1">
                    <a:lumMod val="75000"/>
                    <a:lumOff val="25000"/>
                  </a:schemeClr>
                </a:solidFill>
                <a:cs typeface="Arial" panose="020B0604020202020204" pitchFamily="34" charset="0"/>
              </a:rPr>
              <a:t>16</a:t>
            </a:r>
            <a:r>
              <a:rPr lang="zh-CN" altLang="en-US" sz="1200" dirty="0">
                <a:solidFill>
                  <a:schemeClr val="tx1">
                    <a:lumMod val="75000"/>
                    <a:lumOff val="25000"/>
                  </a:schemeClr>
                </a:solidFill>
                <a:cs typeface="Arial" panose="020B0604020202020204" pitchFamily="34" charset="0"/>
              </a:rPr>
              <a:t>日公司</a:t>
            </a:r>
            <a:r>
              <a:rPr lang="zh-CN" altLang="en-US" sz="1200" dirty="0" smtClean="0">
                <a:solidFill>
                  <a:schemeClr val="tx1">
                    <a:lumMod val="75000"/>
                    <a:lumOff val="25000"/>
                  </a:schemeClr>
                </a:solidFill>
                <a:cs typeface="Arial" panose="020B0604020202020204" pitchFamily="34" charset="0"/>
              </a:rPr>
              <a:t>成立；</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工厂通过</a:t>
            </a:r>
            <a:r>
              <a:rPr lang="en-US" altLang="zh-CN" sz="1200" dirty="0">
                <a:solidFill>
                  <a:schemeClr val="tx1">
                    <a:lumMod val="75000"/>
                    <a:lumOff val="25000"/>
                  </a:schemeClr>
                </a:solidFill>
                <a:cs typeface="Arial" panose="020B0604020202020204" pitchFamily="34" charset="0"/>
              </a:rPr>
              <a:t>ROHS</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CE</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FCC </a:t>
            </a:r>
            <a:r>
              <a:rPr lang="zh-CN" altLang="en-US" sz="1200" dirty="0" smtClean="0">
                <a:solidFill>
                  <a:schemeClr val="tx1">
                    <a:lumMod val="75000"/>
                    <a:lumOff val="25000"/>
                  </a:schemeClr>
                </a:solidFill>
                <a:cs typeface="Arial" panose="020B0604020202020204" pitchFamily="34" charset="0"/>
              </a:rPr>
              <a:t>认证；</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致力于</a:t>
            </a:r>
            <a:r>
              <a:rPr lang="en-US" altLang="zh-CN" sz="1200" dirty="0">
                <a:solidFill>
                  <a:schemeClr val="tx1">
                    <a:lumMod val="75000"/>
                    <a:lumOff val="25000"/>
                  </a:schemeClr>
                </a:solidFill>
                <a:cs typeface="Arial" panose="020B0604020202020204" pitchFamily="34" charset="0"/>
              </a:rPr>
              <a:t>10G</a:t>
            </a:r>
            <a:r>
              <a:rPr lang="zh-CN" altLang="en-US" sz="1200" dirty="0">
                <a:solidFill>
                  <a:schemeClr val="tx1">
                    <a:lumMod val="75000"/>
                    <a:lumOff val="25000"/>
                  </a:schemeClr>
                </a:solidFill>
                <a:cs typeface="Arial" panose="020B0604020202020204" pitchFamily="34" charset="0"/>
              </a:rPr>
              <a:t>速率以下光器件研发生产，建立全球光模块渠道市场。</a:t>
            </a:r>
            <a:endParaRPr lang="en-US" altLang="ko-KR" sz="1200" dirty="0">
              <a:solidFill>
                <a:schemeClr val="tx1">
                  <a:lumMod val="75000"/>
                  <a:lumOff val="25000"/>
                </a:schemeClr>
              </a:solidFill>
              <a:cs typeface="Arial" panose="020B0604020202020204" pitchFamily="34" charset="0"/>
            </a:endParaRPr>
          </a:p>
        </p:txBody>
      </p:sp>
      <p:sp>
        <p:nvSpPr>
          <p:cNvPr id="111" name="TextBox 110"/>
          <p:cNvSpPr txBox="1"/>
          <p:nvPr/>
        </p:nvSpPr>
        <p:spPr>
          <a:xfrm>
            <a:off x="4601062" y="2095717"/>
            <a:ext cx="1326510" cy="120032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实现</a:t>
            </a:r>
            <a:r>
              <a:rPr lang="en-US" altLang="zh-CN" sz="1200" dirty="0">
                <a:solidFill>
                  <a:schemeClr val="tx1">
                    <a:lumMod val="75000"/>
                    <a:lumOff val="25000"/>
                  </a:schemeClr>
                </a:solidFill>
                <a:cs typeface="Arial" panose="020B0604020202020204" pitchFamily="34" charset="0"/>
              </a:rPr>
              <a:t>25G/100G</a:t>
            </a:r>
            <a:r>
              <a:rPr lang="zh-CN" altLang="en-US" sz="1200" dirty="0">
                <a:solidFill>
                  <a:schemeClr val="tx1">
                    <a:lumMod val="75000"/>
                    <a:lumOff val="25000"/>
                  </a:schemeClr>
                </a:solidFill>
                <a:cs typeface="Arial" panose="020B0604020202020204" pitchFamily="34" charset="0"/>
              </a:rPr>
              <a:t>系列光模块量产和全球大批量供应</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14" name="TextBox 113"/>
          <p:cNvSpPr txBox="1"/>
          <p:nvPr/>
        </p:nvSpPr>
        <p:spPr>
          <a:xfrm>
            <a:off x="8015190" y="2095717"/>
            <a:ext cx="1430590" cy="120032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推出</a:t>
            </a:r>
            <a:r>
              <a:rPr lang="en-US" altLang="zh-CN" sz="1200" dirty="0">
                <a:solidFill>
                  <a:schemeClr val="tx1">
                    <a:lumMod val="75000"/>
                    <a:lumOff val="25000"/>
                  </a:schemeClr>
                </a:solidFill>
                <a:cs typeface="Arial" panose="020B0604020202020204" pitchFamily="34" charset="0"/>
              </a:rPr>
              <a:t>200G/400G AOC</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100G</a:t>
            </a:r>
            <a:r>
              <a:rPr lang="zh-CN" altLang="en-US" sz="1200" dirty="0">
                <a:solidFill>
                  <a:schemeClr val="tx1">
                    <a:lumMod val="75000"/>
                    <a:lumOff val="25000"/>
                  </a:schemeClr>
                </a:solidFill>
                <a:cs typeface="Arial" panose="020B0604020202020204" pitchFamily="34" charset="0"/>
              </a:rPr>
              <a:t>相干光模块、</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光模块和</a:t>
            </a:r>
            <a:r>
              <a:rPr lang="en-US" altLang="zh-CN" sz="1200" dirty="0">
                <a:solidFill>
                  <a:schemeClr val="tx1">
                    <a:lumMod val="75000"/>
                    <a:lumOff val="25000"/>
                  </a:schemeClr>
                </a:solidFill>
                <a:cs typeface="Arial" panose="020B0604020202020204" pitchFamily="34" charset="0"/>
              </a:rPr>
              <a:t>5G OMUX</a:t>
            </a:r>
            <a:r>
              <a:rPr lang="zh-CN" altLang="en-US" sz="1200" dirty="0" smtClean="0">
                <a:solidFill>
                  <a:schemeClr val="tx1">
                    <a:lumMod val="75000"/>
                    <a:lumOff val="25000"/>
                  </a:schemeClr>
                </a:solidFill>
                <a:cs typeface="Arial" panose="020B0604020202020204" pitchFamily="34" charset="0"/>
              </a:rPr>
              <a:t>系列产品</a:t>
            </a:r>
            <a:endParaRPr lang="en-US" altLang="ko-KR" sz="1200" dirty="0">
              <a:solidFill>
                <a:schemeClr val="tx1">
                  <a:lumMod val="75000"/>
                  <a:lumOff val="25000"/>
                </a:schemeClr>
              </a:solidFill>
              <a:cs typeface="Arial" panose="020B0604020202020204" pitchFamily="34" charset="0"/>
            </a:endParaRPr>
          </a:p>
        </p:txBody>
      </p:sp>
      <p:sp>
        <p:nvSpPr>
          <p:cNvPr id="116" name="Chevron 44"/>
          <p:cNvSpPr/>
          <p:nvPr/>
        </p:nvSpPr>
        <p:spPr>
          <a:xfrm>
            <a:off x="9722250" y="3732052"/>
            <a:ext cx="1726800" cy="46800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2019-2020</a:t>
            </a:r>
            <a:endParaRPr lang="ko-KR" altLang="en-US" sz="1600" b="1" dirty="0">
              <a:solidFill>
                <a:schemeClr val="bg1"/>
              </a:solidFill>
            </a:endParaRPr>
          </a:p>
        </p:txBody>
      </p:sp>
      <p:sp>
        <p:nvSpPr>
          <p:cNvPr id="117" name="Chevron 48"/>
          <p:cNvSpPr/>
          <p:nvPr/>
        </p:nvSpPr>
        <p:spPr>
          <a:xfrm>
            <a:off x="934170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19" name="TextBox 118"/>
          <p:cNvSpPr txBox="1"/>
          <p:nvPr/>
        </p:nvSpPr>
        <p:spPr>
          <a:xfrm>
            <a:off x="9763306" y="4493998"/>
            <a:ext cx="1506006"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致力于</a:t>
            </a:r>
            <a:r>
              <a:rPr lang="zh-CN" altLang="en-US" sz="1200" dirty="0">
                <a:solidFill>
                  <a:schemeClr val="tx1">
                    <a:lumMod val="75000"/>
                    <a:lumOff val="25000"/>
                  </a:schemeClr>
                </a:solidFill>
                <a:cs typeface="Arial" panose="020B0604020202020204" pitchFamily="34" charset="0"/>
              </a:rPr>
              <a:t>服务</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和下一代数据中心光互连</a:t>
            </a:r>
            <a:r>
              <a:rPr lang="zh-CN" altLang="en-US" sz="1200" dirty="0" smtClean="0">
                <a:solidFill>
                  <a:schemeClr val="tx1">
                    <a:lumMod val="75000"/>
                    <a:lumOff val="25000"/>
                  </a:schemeClr>
                </a:solidFill>
                <a:cs typeface="Arial" panose="020B0604020202020204" pitchFamily="34" charset="0"/>
              </a:rPr>
              <a:t>市场</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5" name="标题 4"/>
          <p:cNvSpPr>
            <a:spLocks noGrp="1"/>
          </p:cNvSpPr>
          <p:nvPr>
            <p:ph type="title" idx="4294967295"/>
          </p:nvPr>
        </p:nvSpPr>
        <p:spPr/>
        <p:txBody>
          <a:bodyPr>
            <a:normAutofit/>
          </a:bodyPr>
          <a:lstStyle/>
          <a:p>
            <a:pPr algn="ctr"/>
            <a:r>
              <a:rPr lang="zh-CN" altLang="en-US" sz="3600" dirty="0" smtClean="0">
                <a:solidFill>
                  <a:schemeClr val="bg2">
                    <a:lumMod val="25000"/>
                  </a:schemeClr>
                </a:solidFill>
                <a:latin typeface="微软雅黑" panose="020B0503020204020204" charset="-122"/>
                <a:ea typeface="微软雅黑" panose="020B0503020204020204" charset="-122"/>
              </a:rPr>
              <a:t>发展历程</a:t>
            </a:r>
            <a:endParaRPr lang="zh-CN" altLang="en-US" sz="3600" dirty="0">
              <a:solidFill>
                <a:schemeClr val="bg2">
                  <a:lumMod val="25000"/>
                </a:schemeClr>
              </a:solidFill>
              <a:latin typeface="微软雅黑" panose="020B0503020204020204" charset="-122"/>
              <a:ea typeface="微软雅黑" panose="020B050302020402020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24744" cy="939419"/>
          </a:xfrm>
        </p:spPr>
        <p:txBody>
          <a:bodyPr/>
          <a:lstStyle/>
          <a:p>
            <a:pPr algn="ctr"/>
            <a:r>
              <a:rPr lang="zh-CN" altLang="en-US" dirty="0"/>
              <a:t>业绩增长</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34" y="1304544"/>
            <a:ext cx="8871668" cy="5185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未来发展</a:t>
            </a:r>
            <a:endParaRPr lang="zh-CN" altLang="en-US" dirty="0"/>
          </a:p>
        </p:txBody>
      </p:sp>
      <p:sp>
        <p:nvSpPr>
          <p:cNvPr id="4" name="矩形 3"/>
          <p:cNvSpPr/>
          <p:nvPr/>
        </p:nvSpPr>
        <p:spPr>
          <a:xfrm>
            <a:off x="571500" y="1816440"/>
            <a:ext cx="7282180" cy="777457"/>
          </a:xfrm>
          <a:prstGeom prst="rect">
            <a:avLst/>
          </a:prstGeom>
        </p:spPr>
        <p:txBody>
          <a:bodyPr wrap="square">
            <a:spAutoFit/>
          </a:bodyPr>
          <a:lstStyle/>
          <a:p>
            <a:pPr>
              <a:lnSpc>
                <a:spcPct val="130000"/>
              </a:lnSpc>
            </a:pPr>
            <a:r>
              <a:rPr lang="zh-CN" altLang="en-US" dirty="0">
                <a:solidFill>
                  <a:schemeClr val="bg2"/>
                </a:solidFill>
                <a:latin typeface="微软雅黑" panose="020B0503020204020204" charset="-122"/>
                <a:ea typeface="微软雅黑" panose="020B0503020204020204" charset="-122"/>
              </a:rPr>
              <a:t>在未来的企业发展中，赛克斯康会一如既往的重视产品质量与客户信誉，致力于打造学习型企业，创百年卓越品牌！</a:t>
            </a:r>
          </a:p>
        </p:txBody>
      </p:sp>
      <p:grpSp>
        <p:nvGrpSpPr>
          <p:cNvPr id="9" name="组合 8"/>
          <p:cNvGrpSpPr/>
          <p:nvPr/>
        </p:nvGrpSpPr>
        <p:grpSpPr>
          <a:xfrm>
            <a:off x="1876486" y="1816440"/>
            <a:ext cx="4672207" cy="2811053"/>
            <a:chOff x="3022028" y="1587732"/>
            <a:chExt cx="6120680" cy="3682533"/>
          </a:xfrm>
        </p:grpSpPr>
        <p:pic>
          <p:nvPicPr>
            <p:cNvPr id="22" name="Picture 2" descr="C:\Users\Administrator\Desktop\ppt展示模板-8.png"/>
            <p:cNvPicPr>
              <a:picLocks noChangeAspect="1" noChangeArrowheads="1"/>
            </p:cNvPicPr>
            <p:nvPr/>
          </p:nvPicPr>
          <p:blipFill>
            <a:blip r:embed="rId2" cstate="print"/>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937348" y="2060861"/>
              <a:ext cx="4320480" cy="2376251"/>
            </a:xfrm>
            <a:prstGeom prst="rect">
              <a:avLst/>
            </a:prstGeom>
            <a:blipFill>
              <a:blip r:embed="rId3" cstate="screen">
                <a:extLst/>
              </a:blip>
              <a:srcRect/>
              <a:stretch>
                <a:fillRect/>
              </a:stretch>
            </a:blipFill>
            <a:ln w="25400"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矩形 16"/>
          <p:cNvSpPr>
            <a:spLocks noChangeArrowheads="1"/>
          </p:cNvSpPr>
          <p:nvPr/>
        </p:nvSpPr>
        <p:spPr bwMode="auto">
          <a:xfrm>
            <a:off x="6548693" y="2470857"/>
            <a:ext cx="419865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defRPr/>
            </a:pPr>
            <a:r>
              <a:rPr lang="zh-CN" altLang="en-US" sz="2000" dirty="0" smtClean="0">
                <a:solidFill>
                  <a:srgbClr val="E6791B"/>
                </a:solidFill>
              </a:rPr>
              <a:t>目标</a:t>
            </a:r>
            <a:r>
              <a:rPr lang="en-US" altLang="zh-CN" sz="2000" dirty="0" smtClean="0">
                <a:solidFill>
                  <a:srgbClr val="E6791B"/>
                </a:solidFill>
              </a:rPr>
              <a:t>1</a:t>
            </a:r>
            <a:r>
              <a:rPr lang="zh-CN" altLang="en-US" sz="2000" dirty="0" smtClean="0">
                <a:solidFill>
                  <a:schemeClr val="accent6"/>
                </a:solidFill>
              </a:rPr>
              <a:t>：销售额</a:t>
            </a:r>
            <a:r>
              <a:rPr lang="zh-CN" altLang="en-US" sz="2000" dirty="0">
                <a:solidFill>
                  <a:schemeClr val="accent6"/>
                </a:solidFill>
              </a:rPr>
              <a:t>突破</a:t>
            </a:r>
            <a:r>
              <a:rPr lang="en-US" altLang="zh-CN" sz="2000" dirty="0">
                <a:solidFill>
                  <a:schemeClr val="accent6"/>
                </a:solidFill>
              </a:rPr>
              <a:t>2-5</a:t>
            </a:r>
            <a:r>
              <a:rPr lang="zh-CN" altLang="en-US" sz="2000" dirty="0" smtClean="0">
                <a:solidFill>
                  <a:schemeClr val="accent6"/>
                </a:solidFill>
              </a:rPr>
              <a:t>亿</a:t>
            </a:r>
            <a:endParaRPr lang="zh-CN" altLang="en-US" sz="2000" dirty="0">
              <a:solidFill>
                <a:schemeClr val="accent6"/>
              </a:solidFill>
            </a:endParaRPr>
          </a:p>
        </p:txBody>
      </p:sp>
      <p:sp>
        <p:nvSpPr>
          <p:cNvPr id="21" name="矩形 20"/>
          <p:cNvSpPr>
            <a:spLocks noChangeArrowheads="1"/>
          </p:cNvSpPr>
          <p:nvPr/>
        </p:nvSpPr>
        <p:spPr bwMode="auto">
          <a:xfrm>
            <a:off x="6548693" y="3374180"/>
            <a:ext cx="44513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smtClean="0">
                <a:solidFill>
                  <a:srgbClr val="E6791B"/>
                </a:solidFill>
              </a:rPr>
              <a:t>目标</a:t>
            </a:r>
            <a:r>
              <a:rPr lang="en-US" altLang="zh-CN" sz="2000" dirty="0" smtClean="0">
                <a:solidFill>
                  <a:srgbClr val="E6791B"/>
                </a:solidFill>
              </a:rPr>
              <a:t>2</a:t>
            </a:r>
            <a:r>
              <a:rPr lang="zh-CN" altLang="en-US" sz="2000" dirty="0" smtClean="0">
                <a:solidFill>
                  <a:schemeClr val="accent6"/>
                </a:solidFill>
              </a:rPr>
              <a:t>：产品</a:t>
            </a:r>
            <a:r>
              <a:rPr lang="zh-CN" altLang="en-US" sz="2000" dirty="0">
                <a:solidFill>
                  <a:schemeClr val="accent6"/>
                </a:solidFill>
              </a:rPr>
              <a:t>主推</a:t>
            </a:r>
            <a:r>
              <a:rPr lang="en-US" altLang="zh-CN" sz="2000" dirty="0">
                <a:solidFill>
                  <a:schemeClr val="accent6"/>
                </a:solidFill>
              </a:rPr>
              <a:t>100G/400G/</a:t>
            </a:r>
            <a:r>
              <a:rPr lang="zh-CN" altLang="en-US" sz="2000" dirty="0">
                <a:solidFill>
                  <a:schemeClr val="accent6"/>
                </a:solidFill>
              </a:rPr>
              <a:t>硅光子</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联系方式</a:t>
            </a:r>
            <a:endParaRPr lang="zh-CN" altLang="en-US" dirty="0"/>
          </a:p>
        </p:txBody>
      </p:sp>
      <p:sp>
        <p:nvSpPr>
          <p:cNvPr id="5" name="内容占位符 2"/>
          <p:cNvSpPr>
            <a:spLocks noGrp="1"/>
          </p:cNvSpPr>
          <p:nvPr/>
        </p:nvSpPr>
        <p:spPr>
          <a:xfrm>
            <a:off x="1243263" y="3135982"/>
            <a:ext cx="10683241" cy="2510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accent6"/>
                </a:solidFill>
              </a:rPr>
              <a:t/>
            </a:r>
            <a:br>
              <a:rPr lang="zh-CN" altLang="en-US" sz="2000" dirty="0">
                <a:solidFill>
                  <a:schemeClr val="accent6"/>
                </a:solidFill>
              </a:rPr>
            </a:br>
            <a:r>
              <a:rPr lang="zh-CN" altLang="en-US" sz="2000" dirty="0">
                <a:solidFill>
                  <a:schemeClr val="accent6"/>
                </a:solidFill>
              </a:rPr>
              <a:t>工厂地址</a:t>
            </a:r>
            <a:r>
              <a:rPr lang="en-US" altLang="zh-CN" sz="2000" dirty="0">
                <a:solidFill>
                  <a:schemeClr val="accent6"/>
                </a:solidFill>
              </a:rPr>
              <a:t>: </a:t>
            </a:r>
            <a:r>
              <a:rPr lang="zh-CN" altLang="en-US" sz="2000" dirty="0">
                <a:solidFill>
                  <a:schemeClr val="accent6"/>
                </a:solidFill>
              </a:rPr>
              <a:t>深圳市龙华新区清湖清祥路宝能科技园</a:t>
            </a:r>
            <a:r>
              <a:rPr lang="en-US" altLang="zh-CN" sz="2000" dirty="0">
                <a:solidFill>
                  <a:schemeClr val="accent6"/>
                </a:solidFill>
              </a:rPr>
              <a:t>6</a:t>
            </a:r>
            <a:r>
              <a:rPr lang="zh-CN" altLang="en-US" sz="2000" dirty="0">
                <a:solidFill>
                  <a:schemeClr val="accent6"/>
                </a:solidFill>
              </a:rPr>
              <a:t>栋</a:t>
            </a:r>
            <a:r>
              <a:rPr lang="en-US" altLang="zh-CN" sz="2000" dirty="0">
                <a:solidFill>
                  <a:schemeClr val="accent6"/>
                </a:solidFill>
              </a:rPr>
              <a:t>B</a:t>
            </a:r>
            <a:r>
              <a:rPr lang="zh-CN" altLang="en-US" sz="2000" dirty="0">
                <a:solidFill>
                  <a:schemeClr val="accent6"/>
                </a:solidFill>
              </a:rPr>
              <a:t>座</a:t>
            </a:r>
            <a:r>
              <a:rPr lang="en-US" altLang="zh-CN" sz="2000" dirty="0">
                <a:solidFill>
                  <a:schemeClr val="accent6"/>
                </a:solidFill>
              </a:rPr>
              <a:t>9</a:t>
            </a:r>
            <a:r>
              <a:rPr lang="zh-CN" altLang="en-US" sz="2000" dirty="0">
                <a:solidFill>
                  <a:schemeClr val="accent6"/>
                </a:solidFill>
              </a:rPr>
              <a:t>楼</a:t>
            </a:r>
            <a:r>
              <a:rPr lang="en-US" altLang="zh-CN" sz="2000" dirty="0">
                <a:solidFill>
                  <a:schemeClr val="accent6"/>
                </a:solidFill>
              </a:rPr>
              <a:t>I.J</a:t>
            </a:r>
            <a:r>
              <a:rPr lang="zh-CN" altLang="en-US" sz="2000" dirty="0" smtClean="0">
                <a:solidFill>
                  <a:schemeClr val="accent6"/>
                </a:solidFill>
              </a:rPr>
              <a:t>室</a:t>
            </a:r>
            <a:endParaRPr lang="en-US" altLang="zh-CN" sz="2000" dirty="0" smtClean="0">
              <a:solidFill>
                <a:schemeClr val="accent6"/>
              </a:solidFill>
            </a:endParaRPr>
          </a:p>
          <a:p>
            <a:pPr marL="0" indent="0">
              <a:buNone/>
            </a:pPr>
            <a:r>
              <a:rPr lang="zh-CN" altLang="en-US" sz="2000" dirty="0" smtClean="0">
                <a:solidFill>
                  <a:schemeClr val="accent6"/>
                </a:solidFill>
              </a:rPr>
              <a:t>电话</a:t>
            </a:r>
            <a:r>
              <a:rPr lang="en-US" altLang="zh-CN" sz="2000" dirty="0">
                <a:solidFill>
                  <a:schemeClr val="accent6"/>
                </a:solidFill>
              </a:rPr>
              <a:t>: +86-755-85293396 85293393</a:t>
            </a:r>
            <a:br>
              <a:rPr lang="en-US" altLang="zh-CN" sz="2000" dirty="0">
                <a:solidFill>
                  <a:schemeClr val="accent6"/>
                </a:solidFill>
              </a:rPr>
            </a:br>
            <a:r>
              <a:rPr lang="en-US" altLang="zh-CN" sz="2000" dirty="0">
                <a:solidFill>
                  <a:schemeClr val="accent6"/>
                </a:solidFill>
              </a:rPr>
              <a:t>E-mail: sales@6comgiga.com</a:t>
            </a:r>
            <a:r>
              <a:rPr lang="zh-CN" altLang="en-US" sz="2000" dirty="0">
                <a:solidFill>
                  <a:schemeClr val="accent6"/>
                </a:solidFill>
              </a:rPr>
              <a:t>  </a:t>
            </a:r>
            <a:br>
              <a:rPr lang="zh-CN" altLang="en-US" sz="2000" dirty="0">
                <a:solidFill>
                  <a:schemeClr val="accent6"/>
                </a:solidFill>
              </a:rPr>
            </a:br>
            <a:r>
              <a:rPr lang="zh-CN" altLang="en-US" sz="2000" dirty="0">
                <a:solidFill>
                  <a:schemeClr val="accent6"/>
                </a:solidFill>
              </a:rPr>
              <a:t>阿里巴巴网址</a:t>
            </a:r>
            <a:r>
              <a:rPr lang="en-US" altLang="zh-CN" sz="2000" dirty="0">
                <a:solidFill>
                  <a:schemeClr val="accent6"/>
                </a:solidFill>
              </a:rPr>
              <a:t>: https://sfpoem.1688.com</a:t>
            </a:r>
            <a:endParaRPr lang="zh-CN" altLang="en-US" sz="2000" dirty="0">
              <a:solidFill>
                <a:schemeClr val="accent6"/>
              </a:solidFill>
              <a:latin typeface="微软雅黑" panose="020B0503020204020204" charset="-122"/>
              <a:ea typeface="微软雅黑" panose="020B0503020204020204" charset="-122"/>
            </a:endParaRPr>
          </a:p>
        </p:txBody>
      </p:sp>
      <p:sp>
        <p:nvSpPr>
          <p:cNvPr id="6" name="标题 1"/>
          <p:cNvSpPr>
            <a:spLocks noGrp="1"/>
          </p:cNvSpPr>
          <p:nvPr/>
        </p:nvSpPr>
        <p:spPr>
          <a:xfrm>
            <a:off x="1243263" y="2828642"/>
            <a:ext cx="10515600" cy="614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6"/>
                </a:solidFill>
              </a:rPr>
              <a:t>深圳市赛克斯康科技有限公司</a:t>
            </a:r>
            <a:endParaRPr lang="zh-CN" altLang="en-US" sz="2400" b="1"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组织结构</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413" y="1149611"/>
            <a:ext cx="9621173" cy="488944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研发体系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02</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产品介绍</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优势产品</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生产车间</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测试设备</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产品兼容</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02</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研发</a:t>
            </a:r>
            <a:endParaRPr lang="zh-CN" alt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681378" y="949966"/>
            <a:ext cx="6492440" cy="5513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zh-CN" altLang="en-US" dirty="0" smtClean="0"/>
              <a:t>研发人员</a:t>
            </a:r>
            <a:endParaRPr lang="zh-CN" altLang="en-US" dirty="0"/>
          </a:p>
        </p:txBody>
      </p:sp>
      <p:sp>
        <p:nvSpPr>
          <p:cNvPr id="8" name="直接连接符 7"/>
          <p:cNvSpPr/>
          <p:nvPr/>
        </p:nvSpPr>
        <p:spPr>
          <a:xfrm>
            <a:off x="4447642" y="4388873"/>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直接连接符 8"/>
          <p:cNvSpPr/>
          <p:nvPr/>
        </p:nvSpPr>
        <p:spPr>
          <a:xfrm>
            <a:off x="4447642" y="3230950"/>
            <a:ext cx="2845180"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直接连接符 9"/>
          <p:cNvSpPr/>
          <p:nvPr/>
        </p:nvSpPr>
        <p:spPr>
          <a:xfrm>
            <a:off x="4447642" y="2073028"/>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9"/>
          <p:cNvSpPr/>
          <p:nvPr/>
        </p:nvSpPr>
        <p:spPr>
          <a:xfrm>
            <a:off x="3388970" y="3333509"/>
            <a:ext cx="2117344" cy="1091755"/>
          </a:xfrm>
          <a:custGeom>
            <a:avLst/>
            <a:gdLst>
              <a:gd name="connsiteX0" fmla="*/ 0 w 2117344"/>
              <a:gd name="connsiteY0" fmla="*/ 0 h 1091755"/>
              <a:gd name="connsiteX1" fmla="*/ 2117344 w 2117344"/>
              <a:gd name="connsiteY1" fmla="*/ 0 h 1091755"/>
              <a:gd name="connsiteX2" fmla="*/ 2117344 w 2117344"/>
              <a:gd name="connsiteY2" fmla="*/ 1091755 h 1091755"/>
              <a:gd name="connsiteX3" fmla="*/ 0 w 2117344"/>
              <a:gd name="connsiteY3" fmla="*/ 1091755 h 1091755"/>
              <a:gd name="connsiteX4" fmla="*/ 0 w 2117344"/>
              <a:gd name="connsiteY4" fmla="*/ 0 h 109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344" h="1091755">
                <a:moveTo>
                  <a:pt x="0" y="0"/>
                </a:moveTo>
                <a:lnTo>
                  <a:pt x="2117344" y="0"/>
                </a:lnTo>
                <a:lnTo>
                  <a:pt x="2117344" y="1091755"/>
                </a:lnTo>
                <a:lnTo>
                  <a:pt x="0" y="109175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2889250">
              <a:lnSpc>
                <a:spcPct val="90000"/>
              </a:lnSpc>
              <a:spcBef>
                <a:spcPct val="0"/>
              </a:spcBef>
              <a:spcAft>
                <a:spcPct val="35000"/>
              </a:spcAft>
              <a:buNone/>
            </a:pPr>
            <a:endParaRPr lang="zh-CN" altLang="en-US" sz="6500" kern="1200"/>
          </a:p>
        </p:txBody>
      </p:sp>
      <p:sp>
        <p:nvSpPr>
          <p:cNvPr id="12" name="任意多边形: 形状 11"/>
          <p:cNvSpPr/>
          <p:nvPr/>
        </p:nvSpPr>
        <p:spPr>
          <a:xfrm>
            <a:off x="8265477" y="1576775"/>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3" name="任意多边形: 形状 13"/>
          <p:cNvSpPr/>
          <p:nvPr/>
        </p:nvSpPr>
        <p:spPr>
          <a:xfrm>
            <a:off x="7789075" y="2734698"/>
            <a:ext cx="162109" cy="992505"/>
          </a:xfrm>
          <a:custGeom>
            <a:avLst/>
            <a:gdLst>
              <a:gd name="connsiteX0" fmla="*/ 0 w 162109"/>
              <a:gd name="connsiteY0" fmla="*/ 0 h 992505"/>
              <a:gd name="connsiteX1" fmla="*/ 162109 w 162109"/>
              <a:gd name="connsiteY1" fmla="*/ 0 h 992505"/>
              <a:gd name="connsiteX2" fmla="*/ 162109 w 162109"/>
              <a:gd name="connsiteY2" fmla="*/ 992505 h 992505"/>
              <a:gd name="connsiteX3" fmla="*/ 0 w 162109"/>
              <a:gd name="connsiteY3" fmla="*/ 992505 h 992505"/>
              <a:gd name="connsiteX4" fmla="*/ 0 w 162109"/>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09" h="992505">
                <a:moveTo>
                  <a:pt x="0" y="0"/>
                </a:moveTo>
                <a:lnTo>
                  <a:pt x="162109" y="0"/>
                </a:lnTo>
                <a:lnTo>
                  <a:pt x="162109"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4" name="任意多边形: 形状 15"/>
          <p:cNvSpPr/>
          <p:nvPr/>
        </p:nvSpPr>
        <p:spPr>
          <a:xfrm>
            <a:off x="8265477" y="3892621"/>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5" name="文本框 16"/>
          <p:cNvSpPr txBox="1"/>
          <p:nvPr/>
        </p:nvSpPr>
        <p:spPr>
          <a:xfrm>
            <a:off x="1776062" y="469414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6" name="文本框 17"/>
          <p:cNvSpPr txBox="1"/>
          <p:nvPr/>
        </p:nvSpPr>
        <p:spPr>
          <a:xfrm>
            <a:off x="8406527" y="1779485"/>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7" name="文本框 18"/>
          <p:cNvSpPr txBox="1"/>
          <p:nvPr/>
        </p:nvSpPr>
        <p:spPr>
          <a:xfrm>
            <a:off x="8406527" y="409533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8" name="文本框 19"/>
          <p:cNvSpPr txBox="1"/>
          <p:nvPr/>
        </p:nvSpPr>
        <p:spPr>
          <a:xfrm>
            <a:off x="7864754" y="2937408"/>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pic>
        <p:nvPicPr>
          <p:cNvPr id="19" name="图片占位符 25"/>
          <p:cNvPicPr>
            <a:picLocks noGrp="1" noChangeAspect="1"/>
          </p:cNvPicPr>
          <p:nvPr/>
        </p:nvPicPr>
        <p:blipFill>
          <a:blip r:embed="rId3" cstate="print">
            <a:extLst>
              <a:ext uri="{28A0092B-C50C-407E-A947-70E740481C1C}">
                <a14:useLocalDpi xmlns:a14="http://schemas.microsoft.com/office/drawing/2010/main" val="0"/>
              </a:ext>
            </a:extLst>
          </a:blip>
          <a:srcRect l="16667" r="16667"/>
          <a:stretch>
            <a:fillRect/>
          </a:stretch>
        </p:blipFill>
        <p:spPr>
          <a:xfrm>
            <a:off x="2793467" y="1576775"/>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a:ln w="38100">
            <a:solidFill>
              <a:srgbClr val="F7941E"/>
            </a:solidFill>
          </a:ln>
        </p:spPr>
      </p:pic>
      <p:pic>
        <p:nvPicPr>
          <p:cNvPr id="20" name="图片占位符 27"/>
          <p:cNvPicPr>
            <a:picLocks noGrp="1" noChangeAspect="1"/>
          </p:cNvPicPr>
          <p:nvPr/>
        </p:nvPicPr>
        <p:blipFill>
          <a:blip r:embed="rId4" cstate="print">
            <a:extLst>
              <a:ext uri="{28A0092B-C50C-407E-A947-70E740481C1C}">
                <a14:useLocalDpi xmlns:a14="http://schemas.microsoft.com/office/drawing/2010/main" val="0"/>
              </a:ext>
            </a:extLst>
          </a:blip>
          <a:srcRect l="16720" r="16720"/>
          <a:stretch>
            <a:fillRect/>
          </a:stretch>
        </p:blipFill>
        <p:spPr>
          <a:xfrm>
            <a:off x="7272972" y="1576775"/>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1" name="图片占位符 29"/>
          <p:cNvPicPr>
            <a:picLocks noGrp="1"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6796570" y="2734698"/>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2" name="图片占位符 31"/>
          <p:cNvPicPr>
            <a:picLocks noGrp="1" noChangeAspect="1"/>
          </p:cNvPicPr>
          <p:nvPr/>
        </p:nvPicPr>
        <p:blipFill>
          <a:blip r:embed="rId6" cstate="print">
            <a:extLst>
              <a:ext uri="{28A0092B-C50C-407E-A947-70E740481C1C}">
                <a14:useLocalDpi xmlns:a14="http://schemas.microsoft.com/office/drawing/2010/main" val="0"/>
              </a:ext>
            </a:extLst>
          </a:blip>
          <a:srcRect l="16667" r="16667"/>
          <a:stretch>
            <a:fillRect/>
          </a:stretch>
        </p:blipFill>
        <p:spPr>
          <a:xfrm>
            <a:off x="7272972" y="3892621"/>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spTree>
  </p:cSld>
  <p:clrMapOvr>
    <a:masterClrMapping/>
  </p:clrMapOvr>
</p:sld>
</file>

<file path=ppt/theme/theme1.xml><?xml version="1.0" encoding="utf-8"?>
<a:theme xmlns:a="http://schemas.openxmlformats.org/drawingml/2006/main" name="3_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TotalTime>
  <Words>1818</Words>
  <Application>Microsoft Office PowerPoint</Application>
  <PresentationFormat>宽屏</PresentationFormat>
  <Paragraphs>446</Paragraphs>
  <Slides>52</Slides>
  <Notes>38</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52</vt:i4>
      </vt:variant>
    </vt:vector>
  </HeadingPairs>
  <TitlesOfParts>
    <vt:vector size="70" baseType="lpstr">
      <vt:lpstr>Arial Unicode MS</vt:lpstr>
      <vt:lpstr>HelveticaNeueLT Pro 55 Roman</vt:lpstr>
      <vt:lpstr>맑은 고딕</vt:lpstr>
      <vt:lpstr>等线</vt:lpstr>
      <vt:lpstr>等线 Light</vt:lpstr>
      <vt:lpstr>黑体</vt:lpstr>
      <vt:lpstr>宋体</vt:lpstr>
      <vt:lpstr>微软雅黑</vt:lpstr>
      <vt:lpstr>微软雅黑 Light</vt:lpstr>
      <vt:lpstr>Aparajita</vt:lpstr>
      <vt:lpstr>Arial</vt:lpstr>
      <vt:lpstr>Calibri</vt:lpstr>
      <vt:lpstr>Helvetica</vt:lpstr>
      <vt:lpstr>Times New Roman</vt:lpstr>
      <vt:lpstr>Wingdings</vt:lpstr>
      <vt:lpstr>3_第一PPT，www.1ppt.com</vt:lpstr>
      <vt:lpstr>Office 主题​​</vt:lpstr>
      <vt:lpstr>Image</vt:lpstr>
      <vt:lpstr>深圳市赛克斯康科技有限公司</vt:lpstr>
      <vt:lpstr>公司简介</vt:lpstr>
      <vt:lpstr>企业简介</vt:lpstr>
      <vt:lpstr>企业简介</vt:lpstr>
      <vt:lpstr>发展历程</vt:lpstr>
      <vt:lpstr>组织结构</vt:lpstr>
      <vt:lpstr>研发体系</vt:lpstr>
      <vt:lpstr>研发</vt:lpstr>
      <vt:lpstr>研发人员</vt:lpstr>
      <vt:lpstr>光模块研发流程</vt:lpstr>
      <vt:lpstr>核心产品</vt:lpstr>
      <vt:lpstr>可调谐激光解决方案</vt:lpstr>
      <vt:lpstr>FTTX网络解决方案</vt:lpstr>
      <vt:lpstr>电信网络解决方案</vt:lpstr>
      <vt:lpstr>PowerPoint 演示文稿</vt:lpstr>
      <vt:lpstr>PowerPoint 演示文稿</vt:lpstr>
      <vt:lpstr>生产体系</vt:lpstr>
      <vt:lpstr>厂房展示</vt:lpstr>
      <vt:lpstr>产品介绍</vt:lpstr>
      <vt:lpstr>PowerPoint 演示文稿</vt:lpstr>
      <vt:lpstr>光模块的组成</vt:lpstr>
      <vt:lpstr>PowerPoint 演示文稿</vt:lpstr>
      <vt:lpstr>光模块生产流程</vt:lpstr>
      <vt:lpstr>光模块生产工艺流程 </vt:lpstr>
      <vt:lpstr>光模块生产工艺流程</vt:lpstr>
      <vt:lpstr>PowerPoint 演示文稿</vt:lpstr>
      <vt:lpstr>PowerPoint 演示文稿</vt:lpstr>
      <vt:lpstr>PowerPoint 演示文稿</vt:lpstr>
      <vt:lpstr>11年+兼容技术积累与严苛测试, 解决丢包、误码和CRC报错等一系列难题</vt:lpstr>
      <vt:lpstr>兼容品牌</vt:lpstr>
      <vt:lpstr>物流出货测试流程</vt:lpstr>
      <vt:lpstr>PowerPoint 演示文稿</vt:lpstr>
      <vt:lpstr>PowerPoint 演示文稿</vt:lpstr>
      <vt:lpstr>测试设备</vt:lpstr>
      <vt:lpstr>PowerPoint 演示文稿</vt:lpstr>
      <vt:lpstr>PowerPoint 演示文稿</vt:lpstr>
      <vt:lpstr>销售体系</vt:lpstr>
      <vt:lpstr>团队精英</vt:lpstr>
      <vt:lpstr>产品介绍</vt:lpstr>
      <vt:lpstr>产品线概述</vt:lpstr>
      <vt:lpstr>TUV  ISO 9001: 2012 2015</vt:lpstr>
      <vt:lpstr>CE FCC RoHS  Certification </vt:lpstr>
      <vt:lpstr>PowerPoint 演示文稿</vt:lpstr>
      <vt:lpstr>展会</vt:lpstr>
      <vt:lpstr>客户拜访</vt:lpstr>
      <vt:lpstr>PowerPoint 演示文稿</vt:lpstr>
      <vt:lpstr>世界客户分布</vt:lpstr>
      <vt:lpstr>选择我们的理由</vt:lpstr>
      <vt:lpstr>业绩增长</vt:lpstr>
      <vt:lpstr>业绩增长</vt:lpstr>
      <vt:lpstr>未来发展</vt:lpstr>
      <vt:lpstr>联系方式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Jeff</dc:creator>
  <cp:lastModifiedBy>Lee Jeff</cp:lastModifiedBy>
  <cp:revision>572</cp:revision>
  <dcterms:created xsi:type="dcterms:W3CDTF">2020-11-10T06:52:00Z</dcterms:created>
  <dcterms:modified xsi:type="dcterms:W3CDTF">2020-12-15T10:59:41Z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